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76" r:id="rId5"/>
    <p:sldId id="257" r:id="rId6"/>
    <p:sldId id="277" r:id="rId7"/>
    <p:sldId id="274" r:id="rId8"/>
    <p:sldId id="278" r:id="rId9"/>
    <p:sldId id="265" r:id="rId10"/>
    <p:sldId id="279" r:id="rId11"/>
    <p:sldId id="273" r:id="rId12"/>
    <p:sldId id="260" r:id="rId13"/>
    <p:sldId id="261" r:id="rId14"/>
    <p:sldId id="262" r:id="rId15"/>
    <p:sldId id="263" r:id="rId16"/>
    <p:sldId id="264" r:id="rId17"/>
    <p:sldId id="259" r:id="rId18"/>
  </p:sldIdLst>
  <p:sldSz cx="10439400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7D7"/>
    <a:srgbClr val="D3B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15" y="67"/>
      </p:cViewPr>
      <p:guideLst>
        <p:guide orient="horz" pos="2381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9E7D-10F2-4C82-8400-AB87FFBEF4E1}" type="datetimeFigureOut">
              <a:rPr lang="de-DE" smtClean="0"/>
              <a:t>26.04.2018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915F-2791-4805-BB56-B78E5FB791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75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9E7D-10F2-4C82-8400-AB87FFBEF4E1}" type="datetimeFigureOut">
              <a:rPr lang="de-DE" smtClean="0"/>
              <a:t>26.04.2018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915F-2791-4805-BB56-B78E5FB791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55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9E7D-10F2-4C82-8400-AB87FFBEF4E1}" type="datetimeFigureOut">
              <a:rPr lang="de-DE" smtClean="0"/>
              <a:t>26.04.2018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915F-2791-4805-BB56-B78E5FB791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62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9E7D-10F2-4C82-8400-AB87FFBEF4E1}" type="datetimeFigureOut">
              <a:rPr lang="de-DE" smtClean="0"/>
              <a:t>26.04.2018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915F-2791-4805-BB56-B78E5FB791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21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9E7D-10F2-4C82-8400-AB87FFBEF4E1}" type="datetimeFigureOut">
              <a:rPr lang="de-DE" smtClean="0"/>
              <a:t>26.04.2018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915F-2791-4805-BB56-B78E5FB791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70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9E7D-10F2-4C82-8400-AB87FFBEF4E1}" type="datetimeFigureOut">
              <a:rPr lang="de-DE" smtClean="0"/>
              <a:t>26.04.2018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915F-2791-4805-BB56-B78E5FB791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55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9E7D-10F2-4C82-8400-AB87FFBEF4E1}" type="datetimeFigureOut">
              <a:rPr lang="de-DE" smtClean="0"/>
              <a:t>26.04.2018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915F-2791-4805-BB56-B78E5FB791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00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9E7D-10F2-4C82-8400-AB87FFBEF4E1}" type="datetimeFigureOut">
              <a:rPr lang="de-DE" smtClean="0"/>
              <a:t>26.04.2018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915F-2791-4805-BB56-B78E5FB791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04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9E7D-10F2-4C82-8400-AB87FFBEF4E1}" type="datetimeFigureOut">
              <a:rPr lang="de-DE" smtClean="0"/>
              <a:t>26.04.2018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915F-2791-4805-BB56-B78E5FB791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94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9E7D-10F2-4C82-8400-AB87FFBEF4E1}" type="datetimeFigureOut">
              <a:rPr lang="de-DE" smtClean="0"/>
              <a:t>26.04.2018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915F-2791-4805-BB56-B78E5FB791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04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9E7D-10F2-4C82-8400-AB87FFBEF4E1}" type="datetimeFigureOut">
              <a:rPr lang="de-DE" smtClean="0"/>
              <a:t>26.04.2018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4915F-2791-4805-BB56-B78E5FB791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34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E9E7D-10F2-4C82-8400-AB87FFBEF4E1}" type="datetimeFigureOut">
              <a:rPr lang="de-DE" smtClean="0"/>
              <a:t>26.04.2018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4915F-2791-4805-BB56-B78E5FB791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09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26" Type="http://schemas.openxmlformats.org/officeDocument/2006/relationships/image" Target="../media/image52.jpeg"/><Relationship Id="rId3" Type="http://schemas.openxmlformats.org/officeDocument/2006/relationships/image" Target="../media/image29.jpeg"/><Relationship Id="rId21" Type="http://schemas.openxmlformats.org/officeDocument/2006/relationships/image" Target="../media/image47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5" Type="http://schemas.openxmlformats.org/officeDocument/2006/relationships/image" Target="../media/image51.jpeg"/><Relationship Id="rId2" Type="http://schemas.openxmlformats.org/officeDocument/2006/relationships/image" Target="../media/image28.jpeg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24" Type="http://schemas.openxmlformats.org/officeDocument/2006/relationships/image" Target="../media/image50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23" Type="http://schemas.openxmlformats.org/officeDocument/2006/relationships/image" Target="../media/image49.jpeg"/><Relationship Id="rId10" Type="http://schemas.openxmlformats.org/officeDocument/2006/relationships/image" Target="../media/image36.jpeg"/><Relationship Id="rId19" Type="http://schemas.openxmlformats.org/officeDocument/2006/relationships/image" Target="../media/image45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Relationship Id="rId22" Type="http://schemas.openxmlformats.org/officeDocument/2006/relationships/image" Target="../media/image48.jpeg"/><Relationship Id="rId27" Type="http://schemas.openxmlformats.org/officeDocument/2006/relationships/image" Target="../media/image5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0EAA2525-FFD9-49FD-BA40-5BB09DD573BC}"/>
              </a:ext>
            </a:extLst>
          </p:cNvPr>
          <p:cNvSpPr/>
          <p:nvPr/>
        </p:nvSpPr>
        <p:spPr>
          <a:xfrm flipH="1">
            <a:off x="415669" y="1485486"/>
            <a:ext cx="2052212" cy="720000"/>
          </a:xfrm>
          <a:prstGeom prst="rect">
            <a:avLst/>
          </a:prstGeom>
          <a:solidFill>
            <a:srgbClr val="FBD7D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/>
              <a:t>Dateiname:        DSC_1203.jpg</a:t>
            </a:r>
          </a:p>
          <a:p>
            <a:r>
              <a:rPr lang="de-DE" sz="1200" dirty="0"/>
              <a:t>Auflösung:   6000 x 4000 Pixel</a:t>
            </a:r>
          </a:p>
          <a:p>
            <a:r>
              <a:rPr lang="de-DE" sz="1200" dirty="0"/>
              <a:t>Speicherplatz:                24 MB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6A66A0A-F181-4553-8878-2FB234D05243}"/>
              </a:ext>
            </a:extLst>
          </p:cNvPr>
          <p:cNvSpPr/>
          <p:nvPr/>
        </p:nvSpPr>
        <p:spPr>
          <a:xfrm flipH="1">
            <a:off x="415669" y="760594"/>
            <a:ext cx="2052212" cy="720000"/>
          </a:xfrm>
          <a:prstGeom prst="rect">
            <a:avLst/>
          </a:prstGeom>
          <a:solidFill>
            <a:srgbClr val="FBD7D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/>
              <a:t>Dateiname:        DSC_3409.jpg</a:t>
            </a:r>
          </a:p>
          <a:p>
            <a:r>
              <a:rPr lang="de-DE" sz="1200" dirty="0"/>
              <a:t>Auflösung:   4000 x 6000 Pixel</a:t>
            </a:r>
          </a:p>
          <a:p>
            <a:r>
              <a:rPr lang="de-DE" sz="1200" dirty="0"/>
              <a:t>Speicherplatz:                24 MB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BBADA0A-89FF-49D9-B81B-9F36B3FEA5E5}"/>
              </a:ext>
            </a:extLst>
          </p:cNvPr>
          <p:cNvSpPr/>
          <p:nvPr/>
        </p:nvSpPr>
        <p:spPr>
          <a:xfrm flipH="1">
            <a:off x="415669" y="2212964"/>
            <a:ext cx="2052212" cy="720000"/>
          </a:xfrm>
          <a:prstGeom prst="rect">
            <a:avLst/>
          </a:prstGeom>
          <a:solidFill>
            <a:srgbClr val="FBD7D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/>
              <a:t>Dateiname:        DSC_5833.jpg</a:t>
            </a:r>
          </a:p>
          <a:p>
            <a:r>
              <a:rPr lang="de-DE" sz="1200" dirty="0"/>
              <a:t>Auflösung:   4000 x 4000 Pixel</a:t>
            </a:r>
          </a:p>
          <a:p>
            <a:r>
              <a:rPr lang="de-DE" sz="1200" dirty="0"/>
              <a:t>Speicherplatz:                16 MB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3536822-3760-4EF7-840A-0D6ACB0319AE}"/>
              </a:ext>
            </a:extLst>
          </p:cNvPr>
          <p:cNvSpPr/>
          <p:nvPr/>
        </p:nvSpPr>
        <p:spPr>
          <a:xfrm flipH="1">
            <a:off x="415669" y="2941533"/>
            <a:ext cx="2052212" cy="720000"/>
          </a:xfrm>
          <a:prstGeom prst="rect">
            <a:avLst/>
          </a:prstGeom>
          <a:solidFill>
            <a:srgbClr val="FBD7D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/>
              <a:t>Dateiname:    20170221_5.jpg</a:t>
            </a:r>
          </a:p>
          <a:p>
            <a:r>
              <a:rPr lang="de-DE" sz="1200" dirty="0"/>
              <a:t>Auflösung:   4032 x 3024 Pixel</a:t>
            </a:r>
          </a:p>
          <a:p>
            <a:r>
              <a:rPr lang="de-DE" sz="1200" dirty="0"/>
              <a:t>Speicherplatz:                   6 MB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D26FE48-1420-4EA2-82E6-18906B707445}"/>
              </a:ext>
            </a:extLst>
          </p:cNvPr>
          <p:cNvSpPr/>
          <p:nvPr/>
        </p:nvSpPr>
        <p:spPr>
          <a:xfrm flipH="1">
            <a:off x="2470991" y="2941533"/>
            <a:ext cx="2082466" cy="720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/>
              <a:t>Dateiname:     BioVortrag.pptx</a:t>
            </a:r>
          </a:p>
          <a:p>
            <a:r>
              <a:rPr lang="de-DE" sz="1200" dirty="0"/>
              <a:t>Folienanzahl:                          21</a:t>
            </a:r>
          </a:p>
          <a:p>
            <a:r>
              <a:rPr lang="de-DE" sz="1200" dirty="0"/>
              <a:t>Speicherplatz:                 24 MB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B4DD7531-B83C-4866-B668-87EE27CD63F5}"/>
              </a:ext>
            </a:extLst>
          </p:cNvPr>
          <p:cNvSpPr/>
          <p:nvPr/>
        </p:nvSpPr>
        <p:spPr>
          <a:xfrm flipH="1">
            <a:off x="2470991" y="1487196"/>
            <a:ext cx="2082466" cy="720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/>
              <a:t>Dateiname:    Mathebuch4.pdf</a:t>
            </a:r>
          </a:p>
          <a:p>
            <a:r>
              <a:rPr lang="de-DE" sz="1200" dirty="0"/>
              <a:t>Seitenanzahl:		          24</a:t>
            </a:r>
          </a:p>
          <a:p>
            <a:r>
              <a:rPr lang="de-DE" sz="1200" dirty="0"/>
              <a:t>Speicherplatz:                    5 MB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05FA11E-63DF-4F89-B151-7F3DBA93C760}"/>
              </a:ext>
            </a:extLst>
          </p:cNvPr>
          <p:cNvSpPr/>
          <p:nvPr/>
        </p:nvSpPr>
        <p:spPr>
          <a:xfrm flipH="1">
            <a:off x="2470991" y="760594"/>
            <a:ext cx="2082466" cy="720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/>
              <a:t>Dateiname:   20K-MuMeer.pdf</a:t>
            </a:r>
          </a:p>
          <a:p>
            <a:r>
              <a:rPr lang="de-DE" sz="1200" dirty="0"/>
              <a:t>Seitenanzahl:	                     302</a:t>
            </a:r>
          </a:p>
          <a:p>
            <a:r>
              <a:rPr lang="de-DE" sz="1200" dirty="0"/>
              <a:t>Speicherplatz:                    8 MB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6352DA9D-3323-475D-BDCE-1134768A72AF}"/>
              </a:ext>
            </a:extLst>
          </p:cNvPr>
          <p:cNvSpPr/>
          <p:nvPr/>
        </p:nvSpPr>
        <p:spPr>
          <a:xfrm flipH="1">
            <a:off x="2470991" y="2213888"/>
            <a:ext cx="2082466" cy="720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/>
              <a:t>Dateiname:       BioBuch78.pdf</a:t>
            </a:r>
          </a:p>
          <a:p>
            <a:r>
              <a:rPr lang="de-DE" sz="1200" dirty="0"/>
              <a:t>Seitenanzahl:     </a:t>
            </a:r>
            <a:r>
              <a:rPr lang="de-DE" sz="800" dirty="0"/>
              <a:t> </a:t>
            </a:r>
            <a:r>
              <a:rPr lang="de-DE" sz="1200" dirty="0"/>
              <a:t>                  278</a:t>
            </a:r>
          </a:p>
          <a:p>
            <a:r>
              <a:rPr lang="de-DE" sz="1200" dirty="0"/>
              <a:t>Speicherplatz:                 36 MB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D29661FC-670C-47A4-B748-C14276404AC4}"/>
              </a:ext>
            </a:extLst>
          </p:cNvPr>
          <p:cNvSpPr/>
          <p:nvPr/>
        </p:nvSpPr>
        <p:spPr>
          <a:xfrm flipH="1">
            <a:off x="414297" y="4394129"/>
            <a:ext cx="2052212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/>
              <a:t>Hersteller:                     </a:t>
            </a:r>
            <a:r>
              <a:rPr lang="de-DE" sz="1200" dirty="0" err="1"/>
              <a:t>Mojang</a:t>
            </a:r>
            <a:endParaRPr lang="de-DE" sz="1200" dirty="0"/>
          </a:p>
          <a:p>
            <a:r>
              <a:rPr lang="de-DE" sz="1200" dirty="0"/>
              <a:t>Spielkategorie:            Sandbox</a:t>
            </a:r>
          </a:p>
          <a:p>
            <a:r>
              <a:rPr lang="de-DE" sz="1200" dirty="0"/>
              <a:t>Speicherplatz:                66 MB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8F6625CB-2C7C-4550-A517-9CA0E0152F77}"/>
              </a:ext>
            </a:extLst>
          </p:cNvPr>
          <p:cNvSpPr/>
          <p:nvPr/>
        </p:nvSpPr>
        <p:spPr>
          <a:xfrm flipH="1">
            <a:off x="414297" y="3669368"/>
            <a:ext cx="2052212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/>
              <a:t>Hersteller:                  </a:t>
            </a:r>
            <a:r>
              <a:rPr lang="de-DE" sz="1200" dirty="0" err="1"/>
              <a:t>Supercell</a:t>
            </a:r>
            <a:endParaRPr lang="de-DE" sz="1200" dirty="0"/>
          </a:p>
          <a:p>
            <a:r>
              <a:rPr lang="de-DE" sz="1200" dirty="0"/>
              <a:t>Spielkategorie            Strategie</a:t>
            </a:r>
          </a:p>
          <a:p>
            <a:r>
              <a:rPr lang="de-DE" sz="1200" dirty="0"/>
              <a:t>Speicherplatz:              149 MB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58F40C11-6D76-4275-8763-CA82412E5A61}"/>
              </a:ext>
            </a:extLst>
          </p:cNvPr>
          <p:cNvSpPr/>
          <p:nvPr/>
        </p:nvSpPr>
        <p:spPr>
          <a:xfrm flipH="1">
            <a:off x="414297" y="5841640"/>
            <a:ext cx="2052212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/>
              <a:t>Hersteller:                           King</a:t>
            </a:r>
          </a:p>
          <a:p>
            <a:r>
              <a:rPr lang="de-DE" sz="1200" dirty="0"/>
              <a:t>Spielkategorie:	   Puzzle</a:t>
            </a:r>
          </a:p>
          <a:p>
            <a:r>
              <a:rPr lang="de-DE" sz="1200" dirty="0"/>
              <a:t>Speicherplatz:              116 MB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2D3BD229-0337-43AE-BAF3-4A306FCF4B22}"/>
              </a:ext>
            </a:extLst>
          </p:cNvPr>
          <p:cNvSpPr/>
          <p:nvPr/>
        </p:nvSpPr>
        <p:spPr>
          <a:xfrm flipH="1">
            <a:off x="414297" y="5117886"/>
            <a:ext cx="2052212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/>
              <a:t>Hersteller:                         </a:t>
            </a:r>
            <a:r>
              <a:rPr lang="de-DE" sz="1200" dirty="0" err="1"/>
              <a:t>Rovio</a:t>
            </a:r>
            <a:endParaRPr lang="de-DE" sz="1200" dirty="0"/>
          </a:p>
          <a:p>
            <a:r>
              <a:rPr lang="de-DE" sz="1200" dirty="0"/>
              <a:t>Spielkategorie:	   Puzzle</a:t>
            </a:r>
          </a:p>
          <a:p>
            <a:r>
              <a:rPr lang="de-DE" sz="1200" dirty="0"/>
              <a:t>Speicherplatz:              262 MB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B322A524-AE1E-4B5F-9D47-0F3FEC2A5C39}"/>
              </a:ext>
            </a:extLst>
          </p:cNvPr>
          <p:cNvSpPr/>
          <p:nvPr/>
        </p:nvSpPr>
        <p:spPr>
          <a:xfrm flipH="1">
            <a:off x="2470991" y="3667817"/>
            <a:ext cx="2082466" cy="8819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/>
              <a:t>Dateiname:        PirateBay.mp4</a:t>
            </a:r>
          </a:p>
          <a:p>
            <a:r>
              <a:rPr lang="de-DE" sz="1200" dirty="0"/>
              <a:t>Länge:                      81 Minuten</a:t>
            </a:r>
          </a:p>
          <a:p>
            <a:r>
              <a:rPr lang="de-DE" sz="1200" dirty="0"/>
              <a:t>Auflösung:        720 x 400 Pixel</a:t>
            </a:r>
          </a:p>
          <a:p>
            <a:r>
              <a:rPr lang="de-DE" sz="1200" dirty="0"/>
              <a:t>Speicherplatz:                 1,1 GB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29C492C4-CD7A-4F62-84D6-148C95E5D878}"/>
              </a:ext>
            </a:extLst>
          </p:cNvPr>
          <p:cNvSpPr/>
          <p:nvPr/>
        </p:nvSpPr>
        <p:spPr>
          <a:xfrm flipH="1">
            <a:off x="2470991" y="6333834"/>
            <a:ext cx="2082466" cy="8819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/>
              <a:t>Dateiname:          BBB_HD.mp4</a:t>
            </a:r>
          </a:p>
          <a:p>
            <a:r>
              <a:rPr lang="de-DE" sz="1200" dirty="0"/>
              <a:t>Länge:                      10 Minuten</a:t>
            </a:r>
          </a:p>
          <a:p>
            <a:r>
              <a:rPr lang="de-DE" sz="1200" dirty="0"/>
              <a:t>Auflösung:      1280 x 538 Pixel</a:t>
            </a:r>
          </a:p>
          <a:p>
            <a:pPr>
              <a:tabLst>
                <a:tab pos="1341438" algn="l"/>
              </a:tabLst>
            </a:pPr>
            <a:r>
              <a:rPr lang="de-DE" sz="1200" dirty="0"/>
              <a:t>Speicherplatz:   	  300 MB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6DDF45D5-B7E0-41B3-B171-5F8C40E8F652}"/>
              </a:ext>
            </a:extLst>
          </p:cNvPr>
          <p:cNvSpPr/>
          <p:nvPr/>
        </p:nvSpPr>
        <p:spPr>
          <a:xfrm flipH="1">
            <a:off x="2470991" y="4558010"/>
            <a:ext cx="2082466" cy="8819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/>
              <a:t>Dateiname:       FullMovie.mp4</a:t>
            </a:r>
          </a:p>
          <a:p>
            <a:r>
              <a:rPr lang="de-DE" sz="1200" dirty="0"/>
              <a:t>Länge:                      93 Minuten</a:t>
            </a:r>
          </a:p>
          <a:p>
            <a:r>
              <a:rPr lang="de-DE" sz="1200" dirty="0"/>
              <a:t>Auflösung:        720 x 400 Pixel</a:t>
            </a:r>
          </a:p>
          <a:p>
            <a:r>
              <a:rPr lang="de-DE" sz="1200" dirty="0"/>
              <a:t>Speicherplatz:                 1,4 GB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F7436F8E-3EB3-4742-8855-D8981A7B5706}"/>
              </a:ext>
            </a:extLst>
          </p:cNvPr>
          <p:cNvSpPr/>
          <p:nvPr/>
        </p:nvSpPr>
        <p:spPr>
          <a:xfrm flipH="1">
            <a:off x="2470991" y="5445922"/>
            <a:ext cx="2082466" cy="8819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/>
              <a:t>Dateiname:         Llamigos.mp4</a:t>
            </a:r>
          </a:p>
          <a:p>
            <a:r>
              <a:rPr lang="de-DE" sz="1200" dirty="0"/>
              <a:t>Länge:                        2 Minuten</a:t>
            </a:r>
          </a:p>
          <a:p>
            <a:r>
              <a:rPr lang="de-DE" sz="1200" dirty="0"/>
              <a:t>Auflösung:    1920 x 1080 Pixel</a:t>
            </a:r>
          </a:p>
          <a:p>
            <a:r>
              <a:rPr lang="de-DE" sz="1200" dirty="0"/>
              <a:t>Speicherplatz:               191 MB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5FF39706-6272-40D5-9D9B-0543227250A6}"/>
              </a:ext>
            </a:extLst>
          </p:cNvPr>
          <p:cNvSpPr/>
          <p:nvPr/>
        </p:nvSpPr>
        <p:spPr>
          <a:xfrm flipH="1">
            <a:off x="414297" y="6566075"/>
            <a:ext cx="2052212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/>
              <a:t>Hersteller:                     Blizzard</a:t>
            </a:r>
          </a:p>
          <a:p>
            <a:r>
              <a:rPr lang="de-DE" sz="1200" dirty="0"/>
              <a:t>Spielkategorie:           Strategie</a:t>
            </a:r>
          </a:p>
          <a:p>
            <a:r>
              <a:rPr lang="de-DE" sz="1200" dirty="0"/>
              <a:t>Speicherplatz:                2,1 GB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E488B1C9-DE83-439F-AF74-0D124EE249BE}"/>
              </a:ext>
            </a:extLst>
          </p:cNvPr>
          <p:cNvSpPr txBox="1"/>
          <p:nvPr/>
        </p:nvSpPr>
        <p:spPr>
          <a:xfrm>
            <a:off x="4771525" y="682819"/>
            <a:ext cx="5524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Karten: </a:t>
            </a:r>
            <a:r>
              <a:rPr lang="de-DE" sz="1200" dirty="0"/>
              <a:t>Doppelseitig drucken, laminieren und einzeln ausschneiden</a:t>
            </a:r>
          </a:p>
          <a:p>
            <a:r>
              <a:rPr lang="de-DE" sz="1200" dirty="0" err="1"/>
              <a:t>Massstab</a:t>
            </a:r>
            <a:r>
              <a:rPr lang="de-DE" sz="1200" dirty="0"/>
              <a:t>: 1 cm² entspricht etwa 4 MB  (ein gefülltes 0.5 cm Häuschen = 1 MB)</a:t>
            </a:r>
            <a:endParaRPr lang="de-DE" sz="1200" b="1" dirty="0"/>
          </a:p>
          <a:p>
            <a:r>
              <a:rPr lang="de-DE" sz="1200" dirty="0"/>
              <a:t>Metadaten-Karten (auf diesem Blatt) und Datenkarten mit passender Farbe in jeweils einen Briefumschlag legen. Briefumschläge an je 2-3 Schüler/innen verteilen. </a:t>
            </a:r>
            <a:br>
              <a:rPr lang="de-DE" sz="1200" dirty="0"/>
            </a:br>
            <a:r>
              <a:rPr lang="de-DE" sz="1200" dirty="0"/>
              <a:t>Hinweis: Aus rechtlichen Gründen wurden Filmbilder mit offener Lizenz verwendet. </a:t>
            </a:r>
            <a:br>
              <a:rPr lang="de-DE" sz="1200" dirty="0"/>
            </a:br>
            <a:r>
              <a:rPr lang="de-DE" sz="1200" dirty="0"/>
              <a:t>Im Unterricht können alternativ auch für </a:t>
            </a:r>
            <a:r>
              <a:rPr lang="de-DE" sz="1200" dirty="0" err="1"/>
              <a:t>SuS</a:t>
            </a:r>
            <a:r>
              <a:rPr lang="de-DE" sz="1200" dirty="0"/>
              <a:t> bekannte Filme verwendet werden. </a:t>
            </a:r>
          </a:p>
          <a:p>
            <a:endParaRPr lang="de-DE" sz="1200" dirty="0"/>
          </a:p>
          <a:p>
            <a:r>
              <a:rPr lang="de-DE" sz="1200" b="1" dirty="0"/>
              <a:t>Aufgabe 1: </a:t>
            </a:r>
            <a:r>
              <a:rPr lang="de-DE" sz="1200" dirty="0"/>
              <a:t>Welche Karten im Umschlag gehören zusammen und warum? </a:t>
            </a:r>
            <a:br>
              <a:rPr lang="de-DE" sz="1200" dirty="0"/>
            </a:br>
            <a:r>
              <a:rPr lang="de-DE" sz="1200" dirty="0"/>
              <a:t>Stell Vermutungen auf.</a:t>
            </a:r>
          </a:p>
          <a:p>
            <a:endParaRPr lang="de-DE" sz="1200" dirty="0"/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F60378E5-3398-4802-8621-2216D8BB3835}"/>
              </a:ext>
            </a:extLst>
          </p:cNvPr>
          <p:cNvSpPr/>
          <p:nvPr/>
        </p:nvSpPr>
        <p:spPr>
          <a:xfrm flipH="1">
            <a:off x="4556589" y="5445101"/>
            <a:ext cx="2084400" cy="882000"/>
          </a:xfrm>
          <a:prstGeom prst="rect">
            <a:avLst/>
          </a:prstGeom>
          <a:solidFill>
            <a:srgbClr val="D3B5E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/>
              <a:t>Art:		            Hörbuch</a:t>
            </a:r>
          </a:p>
          <a:p>
            <a:r>
              <a:rPr lang="de-DE" sz="1200" dirty="0"/>
              <a:t>Gesamtlänge:         11 Stunden</a:t>
            </a:r>
          </a:p>
          <a:p>
            <a:r>
              <a:rPr lang="de-DE" sz="1200" dirty="0"/>
              <a:t>Tracks:	 	                         1</a:t>
            </a:r>
          </a:p>
          <a:p>
            <a:r>
              <a:rPr lang="de-DE" sz="1200" dirty="0"/>
              <a:t>Speicherplatz:               635 MB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A462B28-4BD1-43D7-8BB9-1D813C663787}"/>
              </a:ext>
            </a:extLst>
          </p:cNvPr>
          <p:cNvSpPr/>
          <p:nvPr/>
        </p:nvSpPr>
        <p:spPr>
          <a:xfrm flipH="1">
            <a:off x="4556589" y="2781195"/>
            <a:ext cx="2084400" cy="882000"/>
          </a:xfrm>
          <a:prstGeom prst="rect">
            <a:avLst/>
          </a:prstGeom>
          <a:solidFill>
            <a:srgbClr val="D3B5E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/>
              <a:t>Art:		                Album</a:t>
            </a:r>
          </a:p>
          <a:p>
            <a:r>
              <a:rPr lang="de-DE" sz="1200" dirty="0"/>
              <a:t>Gesamtlänge:         59 Minuten</a:t>
            </a:r>
          </a:p>
          <a:p>
            <a:r>
              <a:rPr lang="de-DE" sz="1200" dirty="0"/>
              <a:t>Tracks:		                       15</a:t>
            </a:r>
          </a:p>
          <a:p>
            <a:r>
              <a:rPr lang="de-DE" sz="1200" dirty="0"/>
              <a:t>Speicherplatz:               110 MB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F226A162-A92E-4C83-98FB-4CB1C2354EF1}"/>
              </a:ext>
            </a:extLst>
          </p:cNvPr>
          <p:cNvSpPr/>
          <p:nvPr/>
        </p:nvSpPr>
        <p:spPr>
          <a:xfrm flipH="1">
            <a:off x="4556589" y="6333743"/>
            <a:ext cx="2084400" cy="882000"/>
          </a:xfrm>
          <a:prstGeom prst="rect">
            <a:avLst/>
          </a:prstGeom>
          <a:solidFill>
            <a:srgbClr val="D3B5E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/>
              <a:t>Art:	                             Album</a:t>
            </a:r>
          </a:p>
          <a:p>
            <a:r>
              <a:rPr lang="de-DE" sz="1200" dirty="0"/>
              <a:t>Gesamtlänge:       230 Minuten</a:t>
            </a:r>
          </a:p>
          <a:p>
            <a:r>
              <a:rPr lang="de-DE" sz="1200" dirty="0"/>
              <a:t>Tracks:		                       59</a:t>
            </a:r>
          </a:p>
          <a:p>
            <a:r>
              <a:rPr lang="de-DE" sz="1200" dirty="0"/>
              <a:t>Speicherplatz:               276 MB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B488D095-83D2-4D96-AA39-42386B5313A1}"/>
              </a:ext>
            </a:extLst>
          </p:cNvPr>
          <p:cNvSpPr/>
          <p:nvPr/>
        </p:nvSpPr>
        <p:spPr>
          <a:xfrm flipH="1">
            <a:off x="4556589" y="3667817"/>
            <a:ext cx="2084400" cy="882000"/>
          </a:xfrm>
          <a:prstGeom prst="rect">
            <a:avLst/>
          </a:prstGeom>
          <a:solidFill>
            <a:srgbClr val="D3B5E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/>
              <a:t>Art:			Hörspiel</a:t>
            </a:r>
          </a:p>
          <a:p>
            <a:r>
              <a:rPr lang="de-DE" sz="1200" dirty="0"/>
              <a:t>Gesamtlänge:         23 Minuten</a:t>
            </a:r>
          </a:p>
          <a:p>
            <a:r>
              <a:rPr lang="de-DE" sz="1200" dirty="0"/>
              <a:t>Tracks:			            1</a:t>
            </a:r>
          </a:p>
          <a:p>
            <a:r>
              <a:rPr lang="de-DE" sz="1200" dirty="0"/>
              <a:t>Speicherplatz:                 30 MB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DE7D3DFF-B4FB-45B8-88F1-9C22399D69FC}"/>
              </a:ext>
            </a:extLst>
          </p:cNvPr>
          <p:cNvSpPr/>
          <p:nvPr/>
        </p:nvSpPr>
        <p:spPr>
          <a:xfrm flipH="1">
            <a:off x="4556589" y="4559133"/>
            <a:ext cx="2084400" cy="882000"/>
          </a:xfrm>
          <a:prstGeom prst="rect">
            <a:avLst/>
          </a:prstGeom>
          <a:solidFill>
            <a:srgbClr val="D3B5E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dirty="0"/>
              <a:t>Art:		             Maxi-CD</a:t>
            </a:r>
          </a:p>
          <a:p>
            <a:r>
              <a:rPr lang="de-DE" sz="1200" dirty="0"/>
              <a:t>Gesamtlänge:         12 Minuten</a:t>
            </a:r>
          </a:p>
          <a:p>
            <a:r>
              <a:rPr lang="de-DE" sz="1200" dirty="0"/>
              <a:t>Tracks:	     	                         4</a:t>
            </a:r>
          </a:p>
          <a:p>
            <a:r>
              <a:rPr lang="de-DE" sz="1200" dirty="0"/>
              <a:t>Speicherplatz:                 14 MB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967AFE9-2965-4FE2-AA15-9398DB273DAF}"/>
              </a:ext>
            </a:extLst>
          </p:cNvPr>
          <p:cNvSpPr txBox="1"/>
          <p:nvPr/>
        </p:nvSpPr>
        <p:spPr>
          <a:xfrm>
            <a:off x="239922" y="201893"/>
            <a:ext cx="994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Druckvorlage: Datentypen und Speicherplatz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F19C1540-8E7E-4B79-97DD-DFCE8DD4F13D}"/>
              </a:ext>
            </a:extLst>
          </p:cNvPr>
          <p:cNvSpPr txBox="1"/>
          <p:nvPr/>
        </p:nvSpPr>
        <p:spPr>
          <a:xfrm>
            <a:off x="6734484" y="2408578"/>
            <a:ext cx="35619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Beispiele für Vermutungen: 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Je grösser das Kärtchen, je mehr Speicherplatz wird benötigt.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Je höher die Auflösung, je mehr Speicherplatz wird benötigt.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Je länger ein Audio oder Video, je mehr Speicherplatz wird benötigt.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Die Seitenzahl in Dokumenten sagt wenig über die </a:t>
            </a:r>
            <a:r>
              <a:rPr lang="de-DE" sz="1200" dirty="0" err="1"/>
              <a:t>Grösse</a:t>
            </a:r>
            <a:r>
              <a:rPr lang="de-DE" sz="1200" dirty="0"/>
              <a:t> – wenn viele Bilder drin sind, wird das Buch mehr Speicherplatz brauchen.</a:t>
            </a:r>
          </a:p>
          <a:p>
            <a:endParaRPr lang="de-DE" sz="1200" dirty="0"/>
          </a:p>
          <a:p>
            <a:r>
              <a:rPr lang="de-DE" sz="1200" b="1" dirty="0"/>
              <a:t>Aufgabe 2:</a:t>
            </a:r>
          </a:p>
          <a:p>
            <a:r>
              <a:rPr lang="de-DE" sz="1200" dirty="0"/>
              <a:t>Alle Gruppen legen ihre Karten in die </a:t>
            </a:r>
            <a:r>
              <a:rPr lang="de-DE" sz="1200" dirty="0" err="1"/>
              <a:t>grosse</a:t>
            </a:r>
            <a:r>
              <a:rPr lang="de-DE" sz="1200" dirty="0"/>
              <a:t> Smartphone-Druckvorlage. Es kann darüber diskutiert werden, wie schnell ein Smartphone gefüllt werden kann und welche Art von Daten besonders viel Speicher benötigen.</a:t>
            </a:r>
          </a:p>
          <a:p>
            <a:endParaRPr lang="de-DE" sz="1200" dirty="0"/>
          </a:p>
          <a:p>
            <a:r>
              <a:rPr lang="de-DE" sz="1200" b="1" dirty="0"/>
              <a:t>Aufgabe 3:</a:t>
            </a:r>
            <a:br>
              <a:rPr lang="de-DE" sz="1200" dirty="0"/>
            </a:br>
            <a:r>
              <a:rPr lang="de-DE" sz="1200" dirty="0"/>
              <a:t>Informatik ohne Strom-Broschüre Blatt 14 in Kleingruppen mit dem eigenen Gerät bearbeiten.</a:t>
            </a:r>
          </a:p>
          <a:p>
            <a:endParaRPr lang="de-DE" sz="1200" dirty="0"/>
          </a:p>
          <a:p>
            <a:r>
              <a:rPr lang="de-DE" sz="1200" b="1" dirty="0"/>
              <a:t>Variante:</a:t>
            </a:r>
          </a:p>
          <a:p>
            <a:r>
              <a:rPr lang="de-DE" sz="1200" dirty="0"/>
              <a:t>Karten können verkehrtherum aufgelegt werden und die Schüler/innen sollen raten, um welche Art von Daten es sich handeln könnte auf Grund der </a:t>
            </a:r>
            <a:r>
              <a:rPr lang="de-DE" sz="1200" dirty="0" err="1"/>
              <a:t>Grösse</a:t>
            </a:r>
            <a:r>
              <a:rPr lang="de-DE" sz="1200" dirty="0"/>
              <a:t> (Speicherplatz).</a:t>
            </a:r>
          </a:p>
        </p:txBody>
      </p:sp>
    </p:spTree>
    <p:extLst>
      <p:ext uri="{BB962C8B-B14F-4D97-AF65-F5344CB8AC3E}">
        <p14:creationId xmlns:p14="http://schemas.microsoft.com/office/powerpoint/2010/main" val="8483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66512C89-D852-49C5-AD42-BFE66642D863}"/>
              </a:ext>
            </a:extLst>
          </p:cNvPr>
          <p:cNvGrpSpPr/>
          <p:nvPr/>
        </p:nvGrpSpPr>
        <p:grpSpPr>
          <a:xfrm>
            <a:off x="0" y="0"/>
            <a:ext cx="10431089" cy="7552041"/>
            <a:chOff x="0" y="203096"/>
            <a:chExt cx="8409218" cy="6088220"/>
          </a:xfrm>
        </p:grpSpPr>
        <p:pic>
          <p:nvPicPr>
            <p:cNvPr id="16386" name="Picture 2" descr="Binary, 0, 1, Background, Communication, Computers">
              <a:extLst>
                <a:ext uri="{FF2B5EF4-FFF2-40B4-BE49-F238E27FC236}">
                  <a16:creationId xmlns:a16="http://schemas.microsoft.com/office/drawing/2014/main" id="{DF810FB9-5351-4D63-A709-4514C3F77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3096"/>
              <a:ext cx="4878893" cy="303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Binary, 0, 1, Background, Communication, Computers">
              <a:extLst>
                <a:ext uri="{FF2B5EF4-FFF2-40B4-BE49-F238E27FC236}">
                  <a16:creationId xmlns:a16="http://schemas.microsoft.com/office/drawing/2014/main" id="{C39299C3-0E62-4459-AA4E-FD8D4B3E88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43"/>
            <a:stretch/>
          </p:blipFill>
          <p:spPr bwMode="auto">
            <a:xfrm>
              <a:off x="4898541" y="203096"/>
              <a:ext cx="3510677" cy="303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" descr="Binary, 0, 1, Background, Communication, Computers">
              <a:extLst>
                <a:ext uri="{FF2B5EF4-FFF2-40B4-BE49-F238E27FC236}">
                  <a16:creationId xmlns:a16="http://schemas.microsoft.com/office/drawing/2014/main" id="{29632277-2F9E-402E-90C4-F5CE30895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254"/>
              <a:ext cx="4878893" cy="303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" descr="Binary, 0, 1, Background, Communication, Computers">
              <a:extLst>
                <a:ext uri="{FF2B5EF4-FFF2-40B4-BE49-F238E27FC236}">
                  <a16:creationId xmlns:a16="http://schemas.microsoft.com/office/drawing/2014/main" id="{45D8CAA5-4D7A-4B0B-A48A-3C88C6E823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43"/>
            <a:stretch/>
          </p:blipFill>
          <p:spPr bwMode="auto">
            <a:xfrm>
              <a:off x="4898539" y="3257254"/>
              <a:ext cx="3510677" cy="303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530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9AF64-AFF4-44EF-85FE-27B81062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Druckvorlage Smartphone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5FE06A-D348-4D30-A619-742EB4134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709" y="1854473"/>
            <a:ext cx="9003983" cy="53526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Sechs Blätter einzeln ausdrucken und zusammenkleben.</a:t>
            </a:r>
          </a:p>
          <a:p>
            <a:pPr marL="0" indent="0">
              <a:buNone/>
            </a:pPr>
            <a:r>
              <a:rPr lang="de-DE" dirty="0"/>
              <a:t>Fläche im Rahmen entspricht rund 8GB bei 6 x A4.</a:t>
            </a:r>
          </a:p>
          <a:p>
            <a:pPr marL="0" indent="0">
              <a:buNone/>
            </a:pPr>
            <a:r>
              <a:rPr lang="de-DE" dirty="0"/>
              <a:t>Fläche im Rahmen entspricht rund 16GB bei 6 x A3.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Massstab</a:t>
            </a:r>
            <a:r>
              <a:rPr lang="de-DE" dirty="0"/>
              <a:t>: 1 cm² entspricht etwa 4 MB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Bei 8GB: </a:t>
            </a:r>
            <a:r>
              <a:rPr lang="de-DE" dirty="0" err="1"/>
              <a:t>Grosserer</a:t>
            </a:r>
            <a:r>
              <a:rPr lang="de-DE" dirty="0"/>
              <a:t> Bereich der dünnen grauen Linie markiert rund 5GB – was in etwa dem vorbelegtem Speicher vom Betriebssystems entsprechen würde.</a:t>
            </a:r>
          </a:p>
          <a:p>
            <a:pPr marL="0" indent="0">
              <a:buNone/>
            </a:pPr>
            <a:r>
              <a:rPr lang="de-DE" dirty="0"/>
              <a:t>Bei 16GB: Kleinerer Bereich der dünnen grauen Linie markiert rund 6GB – was in etwa dem vorbelegtem Speicher vom Betriebssystems entsprechen würde.</a:t>
            </a:r>
          </a:p>
        </p:txBody>
      </p:sp>
    </p:spTree>
    <p:extLst>
      <p:ext uri="{BB962C8B-B14F-4D97-AF65-F5344CB8AC3E}">
        <p14:creationId xmlns:p14="http://schemas.microsoft.com/office/powerpoint/2010/main" val="331331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1B44B18A-07BC-48F9-A9C8-674CFE211F62}"/>
              </a:ext>
            </a:extLst>
          </p:cNvPr>
          <p:cNvGrpSpPr/>
          <p:nvPr/>
        </p:nvGrpSpPr>
        <p:grpSpPr>
          <a:xfrm rot="16200000">
            <a:off x="9916532" y="-5017710"/>
            <a:ext cx="12032383" cy="25146004"/>
            <a:chOff x="15349371" y="-3657601"/>
            <a:chExt cx="15119364" cy="31322597"/>
          </a:xfrm>
        </p:grpSpPr>
        <p:sp>
          <p:nvSpPr>
            <p:cNvPr id="22" name="Rechteck: obere Ecken abgerundet 21">
              <a:extLst>
                <a:ext uri="{FF2B5EF4-FFF2-40B4-BE49-F238E27FC236}">
                  <a16:creationId xmlns:a16="http://schemas.microsoft.com/office/drawing/2014/main" id="{2331C44D-5697-47E2-9F0F-6A93C9239654}"/>
                </a:ext>
              </a:extLst>
            </p:cNvPr>
            <p:cNvSpPr/>
            <p:nvPr/>
          </p:nvSpPr>
          <p:spPr>
            <a:xfrm>
              <a:off x="15349384" y="-3657601"/>
              <a:ext cx="15119351" cy="178389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: obere Ecken abgerundet 23">
              <a:extLst>
                <a:ext uri="{FF2B5EF4-FFF2-40B4-BE49-F238E27FC236}">
                  <a16:creationId xmlns:a16="http://schemas.microsoft.com/office/drawing/2014/main" id="{1839C7CD-7607-4C3D-87D1-F40B3143FA2D}"/>
                </a:ext>
              </a:extLst>
            </p:cNvPr>
            <p:cNvSpPr/>
            <p:nvPr/>
          </p:nvSpPr>
          <p:spPr>
            <a:xfrm rot="10800000">
              <a:off x="15349380" y="25374600"/>
              <a:ext cx="15119351" cy="22903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: obere Ecken abgerundet 24">
              <a:extLst>
                <a:ext uri="{FF2B5EF4-FFF2-40B4-BE49-F238E27FC236}">
                  <a16:creationId xmlns:a16="http://schemas.microsoft.com/office/drawing/2014/main" id="{3DF4907D-6972-4A9D-A6CF-52BD3939E6CD}"/>
                </a:ext>
              </a:extLst>
            </p:cNvPr>
            <p:cNvSpPr/>
            <p:nvPr/>
          </p:nvSpPr>
          <p:spPr>
            <a:xfrm rot="16200000">
              <a:off x="1292319" y="11493465"/>
              <a:ext cx="28440293" cy="3261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: obere Ecken abgerundet 25">
              <a:extLst>
                <a:ext uri="{FF2B5EF4-FFF2-40B4-BE49-F238E27FC236}">
                  <a16:creationId xmlns:a16="http://schemas.microsoft.com/office/drawing/2014/main" id="{27032772-DC43-402F-A45E-3CA4D950E93E}"/>
                </a:ext>
              </a:extLst>
            </p:cNvPr>
            <p:cNvSpPr/>
            <p:nvPr/>
          </p:nvSpPr>
          <p:spPr>
            <a:xfrm rot="5400000">
              <a:off x="16085490" y="11493466"/>
              <a:ext cx="28440295" cy="3261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11DC4B52-5945-44CD-9856-71004F187018}"/>
                </a:ext>
              </a:extLst>
            </p:cNvPr>
            <p:cNvSpPr/>
            <p:nvPr/>
          </p:nvSpPr>
          <p:spPr>
            <a:xfrm>
              <a:off x="22251332" y="25862069"/>
              <a:ext cx="1315457" cy="1315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8059A9E9-60E4-4367-B2CE-629948AC04FA}"/>
                </a:ext>
              </a:extLst>
            </p:cNvPr>
            <p:cNvSpPr/>
            <p:nvPr/>
          </p:nvSpPr>
          <p:spPr>
            <a:xfrm>
              <a:off x="21197276" y="-2889507"/>
              <a:ext cx="3423531" cy="31932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C476D14B-3752-4D2C-9468-A63917C74A85}"/>
              </a:ext>
            </a:extLst>
          </p:cNvPr>
          <p:cNvSpPr/>
          <p:nvPr/>
        </p:nvSpPr>
        <p:spPr>
          <a:xfrm rot="16200000">
            <a:off x="9803235" y="-3420325"/>
            <a:ext cx="11880000" cy="219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01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1B44B18A-07BC-48F9-A9C8-674CFE211F62}"/>
              </a:ext>
            </a:extLst>
          </p:cNvPr>
          <p:cNvGrpSpPr/>
          <p:nvPr/>
        </p:nvGrpSpPr>
        <p:grpSpPr>
          <a:xfrm rot="16200000">
            <a:off x="-522868" y="-5017707"/>
            <a:ext cx="12032383" cy="25146004"/>
            <a:chOff x="15349371" y="-3657601"/>
            <a:chExt cx="15119364" cy="31322597"/>
          </a:xfrm>
        </p:grpSpPr>
        <p:sp>
          <p:nvSpPr>
            <p:cNvPr id="22" name="Rechteck: obere Ecken abgerundet 21">
              <a:extLst>
                <a:ext uri="{FF2B5EF4-FFF2-40B4-BE49-F238E27FC236}">
                  <a16:creationId xmlns:a16="http://schemas.microsoft.com/office/drawing/2014/main" id="{2331C44D-5697-47E2-9F0F-6A93C9239654}"/>
                </a:ext>
              </a:extLst>
            </p:cNvPr>
            <p:cNvSpPr/>
            <p:nvPr/>
          </p:nvSpPr>
          <p:spPr>
            <a:xfrm>
              <a:off x="15349384" y="-3657601"/>
              <a:ext cx="15119351" cy="178389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: obere Ecken abgerundet 23">
              <a:extLst>
                <a:ext uri="{FF2B5EF4-FFF2-40B4-BE49-F238E27FC236}">
                  <a16:creationId xmlns:a16="http://schemas.microsoft.com/office/drawing/2014/main" id="{1839C7CD-7607-4C3D-87D1-F40B3143FA2D}"/>
                </a:ext>
              </a:extLst>
            </p:cNvPr>
            <p:cNvSpPr/>
            <p:nvPr/>
          </p:nvSpPr>
          <p:spPr>
            <a:xfrm rot="10800000">
              <a:off x="15349380" y="25374600"/>
              <a:ext cx="15119351" cy="22903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: obere Ecken abgerundet 24">
              <a:extLst>
                <a:ext uri="{FF2B5EF4-FFF2-40B4-BE49-F238E27FC236}">
                  <a16:creationId xmlns:a16="http://schemas.microsoft.com/office/drawing/2014/main" id="{3DF4907D-6972-4A9D-A6CF-52BD3939E6CD}"/>
                </a:ext>
              </a:extLst>
            </p:cNvPr>
            <p:cNvSpPr/>
            <p:nvPr/>
          </p:nvSpPr>
          <p:spPr>
            <a:xfrm rot="16200000">
              <a:off x="1292319" y="11493465"/>
              <a:ext cx="28440293" cy="3261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: obere Ecken abgerundet 25">
              <a:extLst>
                <a:ext uri="{FF2B5EF4-FFF2-40B4-BE49-F238E27FC236}">
                  <a16:creationId xmlns:a16="http://schemas.microsoft.com/office/drawing/2014/main" id="{27032772-DC43-402F-A45E-3CA4D950E93E}"/>
                </a:ext>
              </a:extLst>
            </p:cNvPr>
            <p:cNvSpPr/>
            <p:nvPr/>
          </p:nvSpPr>
          <p:spPr>
            <a:xfrm rot="5400000">
              <a:off x="16085490" y="11493466"/>
              <a:ext cx="28440295" cy="3261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11DC4B52-5945-44CD-9856-71004F187018}"/>
                </a:ext>
              </a:extLst>
            </p:cNvPr>
            <p:cNvSpPr/>
            <p:nvPr/>
          </p:nvSpPr>
          <p:spPr>
            <a:xfrm>
              <a:off x="22251332" y="25862069"/>
              <a:ext cx="1315457" cy="1315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8059A9E9-60E4-4367-B2CE-629948AC04FA}"/>
                </a:ext>
              </a:extLst>
            </p:cNvPr>
            <p:cNvSpPr/>
            <p:nvPr/>
          </p:nvSpPr>
          <p:spPr>
            <a:xfrm>
              <a:off x="21197276" y="-2889507"/>
              <a:ext cx="3423531" cy="31932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C476D14B-3752-4D2C-9468-A63917C74A85}"/>
              </a:ext>
            </a:extLst>
          </p:cNvPr>
          <p:cNvSpPr/>
          <p:nvPr/>
        </p:nvSpPr>
        <p:spPr>
          <a:xfrm rot="16200000">
            <a:off x="-636165" y="-3420322"/>
            <a:ext cx="11880000" cy="219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93867DF0-2D6B-4275-A4B7-312AC8452BFD}"/>
              </a:ext>
            </a:extLst>
          </p:cNvPr>
          <p:cNvCxnSpPr>
            <a:cxnSpLocks/>
          </p:cNvCxnSpPr>
          <p:nvPr/>
        </p:nvCxnSpPr>
        <p:spPr>
          <a:xfrm>
            <a:off x="8032546" y="1652929"/>
            <a:ext cx="0" cy="1179706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787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1B44B18A-07BC-48F9-A9C8-674CFE211F62}"/>
              </a:ext>
            </a:extLst>
          </p:cNvPr>
          <p:cNvGrpSpPr/>
          <p:nvPr/>
        </p:nvGrpSpPr>
        <p:grpSpPr>
          <a:xfrm rot="16200000">
            <a:off x="-10962268" y="-5017710"/>
            <a:ext cx="12032383" cy="25146004"/>
            <a:chOff x="15349371" y="-3657601"/>
            <a:chExt cx="15119364" cy="31322597"/>
          </a:xfrm>
        </p:grpSpPr>
        <p:sp>
          <p:nvSpPr>
            <p:cNvPr id="22" name="Rechteck: obere Ecken abgerundet 21">
              <a:extLst>
                <a:ext uri="{FF2B5EF4-FFF2-40B4-BE49-F238E27FC236}">
                  <a16:creationId xmlns:a16="http://schemas.microsoft.com/office/drawing/2014/main" id="{2331C44D-5697-47E2-9F0F-6A93C9239654}"/>
                </a:ext>
              </a:extLst>
            </p:cNvPr>
            <p:cNvSpPr/>
            <p:nvPr/>
          </p:nvSpPr>
          <p:spPr>
            <a:xfrm>
              <a:off x="15349384" y="-3657601"/>
              <a:ext cx="15119351" cy="178389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: obere Ecken abgerundet 23">
              <a:extLst>
                <a:ext uri="{FF2B5EF4-FFF2-40B4-BE49-F238E27FC236}">
                  <a16:creationId xmlns:a16="http://schemas.microsoft.com/office/drawing/2014/main" id="{1839C7CD-7607-4C3D-87D1-F40B3143FA2D}"/>
                </a:ext>
              </a:extLst>
            </p:cNvPr>
            <p:cNvSpPr/>
            <p:nvPr/>
          </p:nvSpPr>
          <p:spPr>
            <a:xfrm rot="10800000">
              <a:off x="15349380" y="25374600"/>
              <a:ext cx="15119351" cy="22903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: obere Ecken abgerundet 24">
              <a:extLst>
                <a:ext uri="{FF2B5EF4-FFF2-40B4-BE49-F238E27FC236}">
                  <a16:creationId xmlns:a16="http://schemas.microsoft.com/office/drawing/2014/main" id="{3DF4907D-6972-4A9D-A6CF-52BD3939E6CD}"/>
                </a:ext>
              </a:extLst>
            </p:cNvPr>
            <p:cNvSpPr/>
            <p:nvPr/>
          </p:nvSpPr>
          <p:spPr>
            <a:xfrm rot="16200000">
              <a:off x="1292319" y="11493465"/>
              <a:ext cx="28440293" cy="3261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: obere Ecken abgerundet 25">
              <a:extLst>
                <a:ext uri="{FF2B5EF4-FFF2-40B4-BE49-F238E27FC236}">
                  <a16:creationId xmlns:a16="http://schemas.microsoft.com/office/drawing/2014/main" id="{27032772-DC43-402F-A45E-3CA4D950E93E}"/>
                </a:ext>
              </a:extLst>
            </p:cNvPr>
            <p:cNvSpPr/>
            <p:nvPr/>
          </p:nvSpPr>
          <p:spPr>
            <a:xfrm rot="5400000">
              <a:off x="16085490" y="11493466"/>
              <a:ext cx="28440295" cy="3261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11DC4B52-5945-44CD-9856-71004F187018}"/>
                </a:ext>
              </a:extLst>
            </p:cNvPr>
            <p:cNvSpPr/>
            <p:nvPr/>
          </p:nvSpPr>
          <p:spPr>
            <a:xfrm>
              <a:off x="22251332" y="25862069"/>
              <a:ext cx="1315457" cy="1315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8059A9E9-60E4-4367-B2CE-629948AC04FA}"/>
                </a:ext>
              </a:extLst>
            </p:cNvPr>
            <p:cNvSpPr/>
            <p:nvPr/>
          </p:nvSpPr>
          <p:spPr>
            <a:xfrm>
              <a:off x="21197276" y="-2889507"/>
              <a:ext cx="3423531" cy="31932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C476D14B-3752-4D2C-9468-A63917C74A85}"/>
              </a:ext>
            </a:extLst>
          </p:cNvPr>
          <p:cNvSpPr/>
          <p:nvPr/>
        </p:nvSpPr>
        <p:spPr>
          <a:xfrm rot="16200000">
            <a:off x="-11075565" y="-3420325"/>
            <a:ext cx="11880000" cy="219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82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1B44B18A-07BC-48F9-A9C8-674CFE211F62}"/>
              </a:ext>
            </a:extLst>
          </p:cNvPr>
          <p:cNvGrpSpPr/>
          <p:nvPr/>
        </p:nvGrpSpPr>
        <p:grpSpPr>
          <a:xfrm rot="16200000">
            <a:off x="9916534" y="-12577384"/>
            <a:ext cx="12032383" cy="25146004"/>
            <a:chOff x="15349371" y="-3657601"/>
            <a:chExt cx="15119364" cy="31322597"/>
          </a:xfrm>
        </p:grpSpPr>
        <p:sp>
          <p:nvSpPr>
            <p:cNvPr id="22" name="Rechteck: obere Ecken abgerundet 21">
              <a:extLst>
                <a:ext uri="{FF2B5EF4-FFF2-40B4-BE49-F238E27FC236}">
                  <a16:creationId xmlns:a16="http://schemas.microsoft.com/office/drawing/2014/main" id="{2331C44D-5697-47E2-9F0F-6A93C9239654}"/>
                </a:ext>
              </a:extLst>
            </p:cNvPr>
            <p:cNvSpPr/>
            <p:nvPr/>
          </p:nvSpPr>
          <p:spPr>
            <a:xfrm>
              <a:off x="15349384" y="-3657601"/>
              <a:ext cx="15119351" cy="178389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: obere Ecken abgerundet 23">
              <a:extLst>
                <a:ext uri="{FF2B5EF4-FFF2-40B4-BE49-F238E27FC236}">
                  <a16:creationId xmlns:a16="http://schemas.microsoft.com/office/drawing/2014/main" id="{1839C7CD-7607-4C3D-87D1-F40B3143FA2D}"/>
                </a:ext>
              </a:extLst>
            </p:cNvPr>
            <p:cNvSpPr/>
            <p:nvPr/>
          </p:nvSpPr>
          <p:spPr>
            <a:xfrm rot="10800000">
              <a:off x="15349380" y="25374600"/>
              <a:ext cx="15119351" cy="22903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: obere Ecken abgerundet 24">
              <a:extLst>
                <a:ext uri="{FF2B5EF4-FFF2-40B4-BE49-F238E27FC236}">
                  <a16:creationId xmlns:a16="http://schemas.microsoft.com/office/drawing/2014/main" id="{3DF4907D-6972-4A9D-A6CF-52BD3939E6CD}"/>
                </a:ext>
              </a:extLst>
            </p:cNvPr>
            <p:cNvSpPr/>
            <p:nvPr/>
          </p:nvSpPr>
          <p:spPr>
            <a:xfrm rot="16200000">
              <a:off x="1292319" y="11493465"/>
              <a:ext cx="28440293" cy="3261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: obere Ecken abgerundet 25">
              <a:extLst>
                <a:ext uri="{FF2B5EF4-FFF2-40B4-BE49-F238E27FC236}">
                  <a16:creationId xmlns:a16="http://schemas.microsoft.com/office/drawing/2014/main" id="{27032772-DC43-402F-A45E-3CA4D950E93E}"/>
                </a:ext>
              </a:extLst>
            </p:cNvPr>
            <p:cNvSpPr/>
            <p:nvPr/>
          </p:nvSpPr>
          <p:spPr>
            <a:xfrm rot="5400000">
              <a:off x="16085490" y="11493466"/>
              <a:ext cx="28440295" cy="3261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11DC4B52-5945-44CD-9856-71004F187018}"/>
                </a:ext>
              </a:extLst>
            </p:cNvPr>
            <p:cNvSpPr/>
            <p:nvPr/>
          </p:nvSpPr>
          <p:spPr>
            <a:xfrm>
              <a:off x="22251332" y="25862069"/>
              <a:ext cx="1315457" cy="1315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8059A9E9-60E4-4367-B2CE-629948AC04FA}"/>
                </a:ext>
              </a:extLst>
            </p:cNvPr>
            <p:cNvSpPr/>
            <p:nvPr/>
          </p:nvSpPr>
          <p:spPr>
            <a:xfrm>
              <a:off x="21197276" y="-2889507"/>
              <a:ext cx="3423531" cy="31932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C476D14B-3752-4D2C-9468-A63917C74A85}"/>
              </a:ext>
            </a:extLst>
          </p:cNvPr>
          <p:cNvSpPr/>
          <p:nvPr/>
        </p:nvSpPr>
        <p:spPr>
          <a:xfrm rot="16200000">
            <a:off x="9803237" y="-10979999"/>
            <a:ext cx="11880000" cy="219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340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1B44B18A-07BC-48F9-A9C8-674CFE211F62}"/>
              </a:ext>
            </a:extLst>
          </p:cNvPr>
          <p:cNvGrpSpPr/>
          <p:nvPr/>
        </p:nvGrpSpPr>
        <p:grpSpPr>
          <a:xfrm rot="16200000">
            <a:off x="-522867" y="-12577384"/>
            <a:ext cx="12032383" cy="25146004"/>
            <a:chOff x="15349371" y="-3657601"/>
            <a:chExt cx="15119364" cy="31322597"/>
          </a:xfrm>
        </p:grpSpPr>
        <p:sp>
          <p:nvSpPr>
            <p:cNvPr id="22" name="Rechteck: obere Ecken abgerundet 21">
              <a:extLst>
                <a:ext uri="{FF2B5EF4-FFF2-40B4-BE49-F238E27FC236}">
                  <a16:creationId xmlns:a16="http://schemas.microsoft.com/office/drawing/2014/main" id="{2331C44D-5697-47E2-9F0F-6A93C9239654}"/>
                </a:ext>
              </a:extLst>
            </p:cNvPr>
            <p:cNvSpPr/>
            <p:nvPr/>
          </p:nvSpPr>
          <p:spPr>
            <a:xfrm>
              <a:off x="15349384" y="-3657601"/>
              <a:ext cx="15119351" cy="178389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: obere Ecken abgerundet 23">
              <a:extLst>
                <a:ext uri="{FF2B5EF4-FFF2-40B4-BE49-F238E27FC236}">
                  <a16:creationId xmlns:a16="http://schemas.microsoft.com/office/drawing/2014/main" id="{1839C7CD-7607-4C3D-87D1-F40B3143FA2D}"/>
                </a:ext>
              </a:extLst>
            </p:cNvPr>
            <p:cNvSpPr/>
            <p:nvPr/>
          </p:nvSpPr>
          <p:spPr>
            <a:xfrm rot="10800000">
              <a:off x="15349380" y="25374600"/>
              <a:ext cx="15119351" cy="22903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: obere Ecken abgerundet 24">
              <a:extLst>
                <a:ext uri="{FF2B5EF4-FFF2-40B4-BE49-F238E27FC236}">
                  <a16:creationId xmlns:a16="http://schemas.microsoft.com/office/drawing/2014/main" id="{3DF4907D-6972-4A9D-A6CF-52BD3939E6CD}"/>
                </a:ext>
              </a:extLst>
            </p:cNvPr>
            <p:cNvSpPr/>
            <p:nvPr/>
          </p:nvSpPr>
          <p:spPr>
            <a:xfrm rot="16200000">
              <a:off x="1292319" y="11493465"/>
              <a:ext cx="28440293" cy="3261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: obere Ecken abgerundet 25">
              <a:extLst>
                <a:ext uri="{FF2B5EF4-FFF2-40B4-BE49-F238E27FC236}">
                  <a16:creationId xmlns:a16="http://schemas.microsoft.com/office/drawing/2014/main" id="{27032772-DC43-402F-A45E-3CA4D950E93E}"/>
                </a:ext>
              </a:extLst>
            </p:cNvPr>
            <p:cNvSpPr/>
            <p:nvPr/>
          </p:nvSpPr>
          <p:spPr>
            <a:xfrm rot="5400000">
              <a:off x="16085490" y="11493466"/>
              <a:ext cx="28440295" cy="3261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11DC4B52-5945-44CD-9856-71004F187018}"/>
                </a:ext>
              </a:extLst>
            </p:cNvPr>
            <p:cNvSpPr/>
            <p:nvPr/>
          </p:nvSpPr>
          <p:spPr>
            <a:xfrm>
              <a:off x="22251332" y="25862069"/>
              <a:ext cx="1315457" cy="1315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8059A9E9-60E4-4367-B2CE-629948AC04FA}"/>
                </a:ext>
              </a:extLst>
            </p:cNvPr>
            <p:cNvSpPr/>
            <p:nvPr/>
          </p:nvSpPr>
          <p:spPr>
            <a:xfrm>
              <a:off x="21197276" y="-2889507"/>
              <a:ext cx="3423531" cy="31932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C476D14B-3752-4D2C-9468-A63917C74A85}"/>
              </a:ext>
            </a:extLst>
          </p:cNvPr>
          <p:cNvSpPr/>
          <p:nvPr/>
        </p:nvSpPr>
        <p:spPr>
          <a:xfrm rot="16200000">
            <a:off x="-636164" y="-10979999"/>
            <a:ext cx="11880000" cy="219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1896780-6A70-41AA-8B3A-51DABC7B0656}"/>
              </a:ext>
            </a:extLst>
          </p:cNvPr>
          <p:cNvCxnSpPr>
            <a:cxnSpLocks/>
          </p:cNvCxnSpPr>
          <p:nvPr/>
        </p:nvCxnSpPr>
        <p:spPr>
          <a:xfrm>
            <a:off x="8032546" y="-5903322"/>
            <a:ext cx="0" cy="1179706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301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1B44B18A-07BC-48F9-A9C8-674CFE211F62}"/>
              </a:ext>
            </a:extLst>
          </p:cNvPr>
          <p:cNvGrpSpPr/>
          <p:nvPr/>
        </p:nvGrpSpPr>
        <p:grpSpPr>
          <a:xfrm rot="16200000">
            <a:off x="-10962267" y="-12577385"/>
            <a:ext cx="12032383" cy="25146004"/>
            <a:chOff x="15349371" y="-3657601"/>
            <a:chExt cx="15119364" cy="31322597"/>
          </a:xfrm>
        </p:grpSpPr>
        <p:sp>
          <p:nvSpPr>
            <p:cNvPr id="22" name="Rechteck: obere Ecken abgerundet 21">
              <a:extLst>
                <a:ext uri="{FF2B5EF4-FFF2-40B4-BE49-F238E27FC236}">
                  <a16:creationId xmlns:a16="http://schemas.microsoft.com/office/drawing/2014/main" id="{2331C44D-5697-47E2-9F0F-6A93C9239654}"/>
                </a:ext>
              </a:extLst>
            </p:cNvPr>
            <p:cNvSpPr/>
            <p:nvPr/>
          </p:nvSpPr>
          <p:spPr>
            <a:xfrm>
              <a:off x="15349384" y="-3657601"/>
              <a:ext cx="15119351" cy="178389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: obere Ecken abgerundet 23">
              <a:extLst>
                <a:ext uri="{FF2B5EF4-FFF2-40B4-BE49-F238E27FC236}">
                  <a16:creationId xmlns:a16="http://schemas.microsoft.com/office/drawing/2014/main" id="{1839C7CD-7607-4C3D-87D1-F40B3143FA2D}"/>
                </a:ext>
              </a:extLst>
            </p:cNvPr>
            <p:cNvSpPr/>
            <p:nvPr/>
          </p:nvSpPr>
          <p:spPr>
            <a:xfrm rot="10800000">
              <a:off x="15349380" y="25374600"/>
              <a:ext cx="15119351" cy="22903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: obere Ecken abgerundet 24">
              <a:extLst>
                <a:ext uri="{FF2B5EF4-FFF2-40B4-BE49-F238E27FC236}">
                  <a16:creationId xmlns:a16="http://schemas.microsoft.com/office/drawing/2014/main" id="{3DF4907D-6972-4A9D-A6CF-52BD3939E6CD}"/>
                </a:ext>
              </a:extLst>
            </p:cNvPr>
            <p:cNvSpPr/>
            <p:nvPr/>
          </p:nvSpPr>
          <p:spPr>
            <a:xfrm rot="16200000">
              <a:off x="1292319" y="11493465"/>
              <a:ext cx="28440293" cy="3261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: obere Ecken abgerundet 25">
              <a:extLst>
                <a:ext uri="{FF2B5EF4-FFF2-40B4-BE49-F238E27FC236}">
                  <a16:creationId xmlns:a16="http://schemas.microsoft.com/office/drawing/2014/main" id="{27032772-DC43-402F-A45E-3CA4D950E93E}"/>
                </a:ext>
              </a:extLst>
            </p:cNvPr>
            <p:cNvSpPr/>
            <p:nvPr/>
          </p:nvSpPr>
          <p:spPr>
            <a:xfrm rot="5400000">
              <a:off x="16085490" y="11493466"/>
              <a:ext cx="28440295" cy="32619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11DC4B52-5945-44CD-9856-71004F187018}"/>
                </a:ext>
              </a:extLst>
            </p:cNvPr>
            <p:cNvSpPr/>
            <p:nvPr/>
          </p:nvSpPr>
          <p:spPr>
            <a:xfrm>
              <a:off x="22251332" y="25862069"/>
              <a:ext cx="1315457" cy="1315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8059A9E9-60E4-4367-B2CE-629948AC04FA}"/>
                </a:ext>
              </a:extLst>
            </p:cNvPr>
            <p:cNvSpPr/>
            <p:nvPr/>
          </p:nvSpPr>
          <p:spPr>
            <a:xfrm>
              <a:off x="21197276" y="-2889507"/>
              <a:ext cx="3423531" cy="319327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C476D14B-3752-4D2C-9468-A63917C74A85}"/>
              </a:ext>
            </a:extLst>
          </p:cNvPr>
          <p:cNvSpPr/>
          <p:nvPr/>
        </p:nvSpPr>
        <p:spPr>
          <a:xfrm rot="16200000">
            <a:off x="-11075564" y="-10980000"/>
            <a:ext cx="11880000" cy="219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795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66512C89-D852-49C5-AD42-BFE66642D863}"/>
              </a:ext>
            </a:extLst>
          </p:cNvPr>
          <p:cNvGrpSpPr/>
          <p:nvPr/>
        </p:nvGrpSpPr>
        <p:grpSpPr>
          <a:xfrm>
            <a:off x="0" y="0"/>
            <a:ext cx="10431089" cy="7552041"/>
            <a:chOff x="0" y="203096"/>
            <a:chExt cx="8409218" cy="6088220"/>
          </a:xfrm>
        </p:grpSpPr>
        <p:pic>
          <p:nvPicPr>
            <p:cNvPr id="16386" name="Picture 2" descr="Binary, 0, 1, Background, Communication, Computers">
              <a:extLst>
                <a:ext uri="{FF2B5EF4-FFF2-40B4-BE49-F238E27FC236}">
                  <a16:creationId xmlns:a16="http://schemas.microsoft.com/office/drawing/2014/main" id="{DF810FB9-5351-4D63-A709-4514C3F77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3096"/>
              <a:ext cx="4878893" cy="303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Binary, 0, 1, Background, Communication, Computers">
              <a:extLst>
                <a:ext uri="{FF2B5EF4-FFF2-40B4-BE49-F238E27FC236}">
                  <a16:creationId xmlns:a16="http://schemas.microsoft.com/office/drawing/2014/main" id="{C39299C3-0E62-4459-AA4E-FD8D4B3E88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43"/>
            <a:stretch/>
          </p:blipFill>
          <p:spPr bwMode="auto">
            <a:xfrm>
              <a:off x="4898541" y="203096"/>
              <a:ext cx="3510677" cy="303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" descr="Binary, 0, 1, Background, Communication, Computers">
              <a:extLst>
                <a:ext uri="{FF2B5EF4-FFF2-40B4-BE49-F238E27FC236}">
                  <a16:creationId xmlns:a16="http://schemas.microsoft.com/office/drawing/2014/main" id="{29632277-2F9E-402E-90C4-F5CE30895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254"/>
              <a:ext cx="4878893" cy="303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" descr="Binary, 0, 1, Background, Communication, Computers">
              <a:extLst>
                <a:ext uri="{FF2B5EF4-FFF2-40B4-BE49-F238E27FC236}">
                  <a16:creationId xmlns:a16="http://schemas.microsoft.com/office/drawing/2014/main" id="{45D8CAA5-4D7A-4B0B-A48A-3C88C6E823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43"/>
            <a:stretch/>
          </p:blipFill>
          <p:spPr bwMode="auto">
            <a:xfrm>
              <a:off x="4898539" y="3257254"/>
              <a:ext cx="3510677" cy="303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867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AB93221-91A7-4523-A61D-A1F9A40635FF}"/>
              </a:ext>
            </a:extLst>
          </p:cNvPr>
          <p:cNvGrpSpPr/>
          <p:nvPr/>
        </p:nvGrpSpPr>
        <p:grpSpPr>
          <a:xfrm>
            <a:off x="716835" y="3076586"/>
            <a:ext cx="8999999" cy="3962697"/>
            <a:chOff x="354176" y="2444694"/>
            <a:chExt cx="9028053" cy="3607184"/>
          </a:xfrm>
        </p:grpSpPr>
        <p:pic>
          <p:nvPicPr>
            <p:cNvPr id="3076" name="Picture 4" descr="Bildergebnis fÃ¼r TPB AFK: The Pirate Bay Away From Keyboard">
              <a:extLst>
                <a:ext uri="{FF2B5EF4-FFF2-40B4-BE49-F238E27FC236}">
                  <a16:creationId xmlns:a16="http://schemas.microsoft.com/office/drawing/2014/main" id="{3937CA4B-8673-477D-BCFF-A013164CC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3746" y="4247569"/>
              <a:ext cx="1607510" cy="917125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s://pics.filmaffinity.com/TPB_AFK_The_Pirate_Bay_Away_from_Keyboard-892669631-large.jpg">
              <a:extLst>
                <a:ext uri="{FF2B5EF4-FFF2-40B4-BE49-F238E27FC236}">
                  <a16:creationId xmlns:a16="http://schemas.microsoft.com/office/drawing/2014/main" id="{AEDF31E0-5BC0-438F-8643-50B4F89D9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9645" y="2444694"/>
              <a:ext cx="1450949" cy="954762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s://pics.filmaffinity.com/TPB_AFK_The_Pirate_Bay_Away_from_Keyboard-138499820-large.jpg">
              <a:extLst>
                <a:ext uri="{FF2B5EF4-FFF2-40B4-BE49-F238E27FC236}">
                  <a16:creationId xmlns:a16="http://schemas.microsoft.com/office/drawing/2014/main" id="{341389E7-CD11-4BD3-8D38-33783630E4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3051" y="3376962"/>
              <a:ext cx="1448205" cy="845862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E6336FBD-ECC7-45E6-99CC-7B9CD21185E1}"/>
                </a:ext>
              </a:extLst>
            </p:cNvPr>
            <p:cNvGrpSpPr/>
            <p:nvPr/>
          </p:nvGrpSpPr>
          <p:grpSpPr>
            <a:xfrm>
              <a:off x="2681113" y="2444695"/>
              <a:ext cx="5262163" cy="3606627"/>
              <a:chOff x="2801182" y="2444767"/>
              <a:chExt cx="6281495" cy="4305266"/>
            </a:xfrm>
          </p:grpSpPr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2FC169C8-65A8-4821-859A-C18475BA4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07857" y="2447061"/>
                <a:ext cx="2118546" cy="1080000"/>
              </a:xfrm>
              <a:prstGeom prst="rect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EC942372-8433-4A47-B5A8-28AC8D2D0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44159" y="3530767"/>
                <a:ext cx="2031870" cy="1075082"/>
              </a:xfrm>
              <a:prstGeom prst="rect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</p:pic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11C3D3C0-8903-4A18-B953-5CA96CFE50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01182" y="2447062"/>
                <a:ext cx="2151134" cy="1080000"/>
              </a:xfrm>
              <a:prstGeom prst="rect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</p:pic>
          <p:pic>
            <p:nvPicPr>
              <p:cNvPr id="23" name="Grafik 22">
                <a:extLst>
                  <a:ext uri="{FF2B5EF4-FFF2-40B4-BE49-F238E27FC236}">
                    <a16:creationId xmlns:a16="http://schemas.microsoft.com/office/drawing/2014/main" id="{68E714DA-F023-4560-8D2E-7A8E49CE5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2456" y="3552251"/>
                <a:ext cx="2086688" cy="1051432"/>
              </a:xfrm>
              <a:prstGeom prst="rect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</p:pic>
          <p:pic>
            <p:nvPicPr>
              <p:cNvPr id="24" name="Grafik 23">
                <a:extLst>
                  <a:ext uri="{FF2B5EF4-FFF2-40B4-BE49-F238E27FC236}">
                    <a16:creationId xmlns:a16="http://schemas.microsoft.com/office/drawing/2014/main" id="{6D63CFBF-FDAF-4D53-B8E0-B00237F74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71886" y="5670033"/>
                <a:ext cx="2010791" cy="1080000"/>
              </a:xfrm>
              <a:prstGeom prst="rect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</p:pic>
          <p:pic>
            <p:nvPicPr>
              <p:cNvPr id="25" name="Grafik 24">
                <a:extLst>
                  <a:ext uri="{FF2B5EF4-FFF2-40B4-BE49-F238E27FC236}">
                    <a16:creationId xmlns:a16="http://schemas.microsoft.com/office/drawing/2014/main" id="{EE7B6125-48CB-4215-BE4A-5BF7E90D0F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83673" y="5670033"/>
                <a:ext cx="2076376" cy="1080000"/>
              </a:xfrm>
              <a:prstGeom prst="rect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</p:pic>
          <p:pic>
            <p:nvPicPr>
              <p:cNvPr id="26" name="Grafik 25">
                <a:extLst>
                  <a:ext uri="{FF2B5EF4-FFF2-40B4-BE49-F238E27FC236}">
                    <a16:creationId xmlns:a16="http://schemas.microsoft.com/office/drawing/2014/main" id="{F373B7A3-C46F-4C9B-9E56-C80FAC361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69507" y="5670033"/>
                <a:ext cx="2078019" cy="1080000"/>
              </a:xfrm>
              <a:prstGeom prst="rect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</p:pic>
          <p:pic>
            <p:nvPicPr>
              <p:cNvPr id="27" name="Grafik 26">
                <a:extLst>
                  <a:ext uri="{FF2B5EF4-FFF2-40B4-BE49-F238E27FC236}">
                    <a16:creationId xmlns:a16="http://schemas.microsoft.com/office/drawing/2014/main" id="{A89C2BD9-B193-4CEB-BC10-B5CA5F3BD6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59202" y="3549566"/>
                <a:ext cx="2086931" cy="1054117"/>
              </a:xfrm>
              <a:prstGeom prst="rect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</p:pic>
          <p:pic>
            <p:nvPicPr>
              <p:cNvPr id="28" name="Grafik 27">
                <a:extLst>
                  <a:ext uri="{FF2B5EF4-FFF2-40B4-BE49-F238E27FC236}">
                    <a16:creationId xmlns:a16="http://schemas.microsoft.com/office/drawing/2014/main" id="{B0C2557D-EED0-40E2-B551-7DFF7DF45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44159" y="2444767"/>
                <a:ext cx="2033060" cy="1080630"/>
              </a:xfrm>
              <a:prstGeom prst="rect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</p:pic>
          <p:pic>
            <p:nvPicPr>
              <p:cNvPr id="29" name="Grafik 28">
                <a:extLst>
                  <a:ext uri="{FF2B5EF4-FFF2-40B4-BE49-F238E27FC236}">
                    <a16:creationId xmlns:a16="http://schemas.microsoft.com/office/drawing/2014/main" id="{8E04825F-A179-41EA-887A-11DF958842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92194" y="4594447"/>
                <a:ext cx="2083239" cy="1080000"/>
              </a:xfrm>
              <a:prstGeom prst="rect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</p:pic>
          <p:pic>
            <p:nvPicPr>
              <p:cNvPr id="30" name="Grafik 29">
                <a:extLst>
                  <a:ext uri="{FF2B5EF4-FFF2-40B4-BE49-F238E27FC236}">
                    <a16:creationId xmlns:a16="http://schemas.microsoft.com/office/drawing/2014/main" id="{B84F5484-9B01-4B87-9056-6D483BFE5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36972" y="4594447"/>
                <a:ext cx="2072960" cy="1080000"/>
              </a:xfrm>
              <a:prstGeom prst="rect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</p:pic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20D403E9-38A4-477C-B183-D46D15B9C8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75439" y="4594447"/>
                <a:ext cx="2074737" cy="1080000"/>
              </a:xfrm>
              <a:prstGeom prst="rect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</p:pic>
        </p:grp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9E7705E4-A8A5-4C9C-8727-8D6B38ABE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68418" y="5164853"/>
              <a:ext cx="1413811" cy="887025"/>
            </a:xfrm>
            <a:prstGeom prst="rect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3074" name="Picture 2" descr="TPB AFK: The Pirate Bay Away from Keyboard Poster">
              <a:extLst>
                <a:ext uri="{FF2B5EF4-FFF2-40B4-BE49-F238E27FC236}">
                  <a16:creationId xmlns:a16="http://schemas.microsoft.com/office/drawing/2014/main" id="{D8A942C3-F6AF-4C6E-8F78-A544374FCD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76" y="2446593"/>
              <a:ext cx="2447006" cy="3603283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7377173F-1C97-42F1-A87D-05F7AEF40C8C}"/>
                </a:ext>
              </a:extLst>
            </p:cNvPr>
            <p:cNvSpPr txBox="1"/>
            <p:nvPr/>
          </p:nvSpPr>
          <p:spPr>
            <a:xfrm>
              <a:off x="540498" y="5239727"/>
              <a:ext cx="2055371" cy="261610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100" b="1" dirty="0">
                  <a:solidFill>
                    <a:schemeClr val="bg1"/>
                  </a:solidFill>
                </a:rPr>
                <a:t>Creative Common BY-SA-ND 3.0</a:t>
              </a:r>
            </a:p>
          </p:txBody>
        </p:sp>
      </p:grpSp>
      <p:pic>
        <p:nvPicPr>
          <p:cNvPr id="52" name="Picture 2" descr="Beach, Island, Nautical Vessel, No People, Nobody">
            <a:extLst>
              <a:ext uri="{FF2B5EF4-FFF2-40B4-BE49-F238E27FC236}">
                <a16:creationId xmlns:a16="http://schemas.microsoft.com/office/drawing/2014/main" id="{51E69887-8F62-4AC5-BCF0-681B54740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7232" y="859091"/>
            <a:ext cx="1085013" cy="720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5996D298-98FE-49A6-9446-CA0C764DF3E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526" y="863687"/>
            <a:ext cx="360000" cy="508942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55" name="Picture 4" descr="20.000 Meilen unter dem Meer">
            <a:extLst>
              <a:ext uri="{FF2B5EF4-FFF2-40B4-BE49-F238E27FC236}">
                <a16:creationId xmlns:a16="http://schemas.microsoft.com/office/drawing/2014/main" id="{F5CFECEB-3BFF-4A7D-A4B1-D8A2C14BC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952" y="867911"/>
            <a:ext cx="431354" cy="648652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A4F116DB-AA6F-410B-9217-229AD9EA1C2E}"/>
              </a:ext>
            </a:extLst>
          </p:cNvPr>
          <p:cNvGrpSpPr/>
          <p:nvPr/>
        </p:nvGrpSpPr>
        <p:grpSpPr>
          <a:xfrm>
            <a:off x="684244" y="842669"/>
            <a:ext cx="1237686" cy="720751"/>
            <a:chOff x="1081142" y="3067150"/>
            <a:chExt cx="1699186" cy="912710"/>
          </a:xfrm>
        </p:grpSpPr>
        <p:pic>
          <p:nvPicPr>
            <p:cNvPr id="57" name="Picture 2" descr="Waters, Nature, Frog, Animal, Swim, Pool">
              <a:extLst>
                <a:ext uri="{FF2B5EF4-FFF2-40B4-BE49-F238E27FC236}">
                  <a16:creationId xmlns:a16="http://schemas.microsoft.com/office/drawing/2014/main" id="{93DBC561-4F0A-4635-9F8B-BA1923B83E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17" t="-469"/>
            <a:stretch/>
          </p:blipFill>
          <p:spPr bwMode="auto">
            <a:xfrm>
              <a:off x="1133753" y="3090020"/>
              <a:ext cx="1479605" cy="88984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B2EA1942-FC7A-466D-A16A-FAFBC88DC31A}"/>
                </a:ext>
              </a:extLst>
            </p:cNvPr>
            <p:cNvSpPr txBox="1"/>
            <p:nvPr/>
          </p:nvSpPr>
          <p:spPr>
            <a:xfrm>
              <a:off x="1081142" y="3067150"/>
              <a:ext cx="1699186" cy="37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>
                  <a:solidFill>
                    <a:schemeClr val="bg1"/>
                  </a:solidFill>
                </a:rPr>
                <a:t>Der Laubfrosch          </a:t>
              </a:r>
              <a:r>
                <a:rPr lang="de-DE" sz="500" b="1" dirty="0">
                  <a:solidFill>
                    <a:schemeClr val="bg1"/>
                  </a:solidFill>
                </a:rPr>
                <a:t>1/21</a:t>
              </a:r>
            </a:p>
            <a:p>
              <a:r>
                <a:rPr lang="de-DE" sz="500" b="1" dirty="0">
                  <a:solidFill>
                    <a:schemeClr val="bg1"/>
                  </a:solidFill>
                </a:rPr>
                <a:t>von Susi Sonnenschein</a:t>
              </a:r>
            </a:p>
          </p:txBody>
        </p:sp>
      </p:grpSp>
      <p:pic>
        <p:nvPicPr>
          <p:cNvPr id="59" name="Picture 4" descr="Bildergebnis fÃ¼r schulbuch o mat biologie">
            <a:extLst>
              <a:ext uri="{FF2B5EF4-FFF2-40B4-BE49-F238E27FC236}">
                <a16:creationId xmlns:a16="http://schemas.microsoft.com/office/drawing/2014/main" id="{7F592CEC-7BE9-4147-9F50-1601483F6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483" y="867911"/>
            <a:ext cx="944608" cy="1260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2" descr="Eye, Green Eye, Close Up, Macro, Girl, Young, Green">
            <a:extLst>
              <a:ext uri="{FF2B5EF4-FFF2-40B4-BE49-F238E27FC236}">
                <a16:creationId xmlns:a16="http://schemas.microsoft.com/office/drawing/2014/main" id="{8CE92FF8-5ABD-4BE4-BDC5-4D85FBEA1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3084" y="859091"/>
            <a:ext cx="722955" cy="720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463FDDEA-B5F1-48F0-BEC3-79E3182E484F}"/>
              </a:ext>
            </a:extLst>
          </p:cNvPr>
          <p:cNvSpPr txBox="1"/>
          <p:nvPr/>
        </p:nvSpPr>
        <p:spPr>
          <a:xfrm>
            <a:off x="608878" y="320111"/>
            <a:ext cx="528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Bücher / Präsentation:					       Fotos: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D34D8130-ACC7-4966-B59D-F15EB768E310}"/>
              </a:ext>
            </a:extLst>
          </p:cNvPr>
          <p:cNvSpPr txBox="1"/>
          <p:nvPr/>
        </p:nvSpPr>
        <p:spPr>
          <a:xfrm>
            <a:off x="608878" y="2508704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Videos: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2F9CA28-A9F9-4543-A9F6-B781140EEEF9}"/>
              </a:ext>
            </a:extLst>
          </p:cNvPr>
          <p:cNvSpPr txBox="1"/>
          <p:nvPr/>
        </p:nvSpPr>
        <p:spPr>
          <a:xfrm>
            <a:off x="5083917" y="2181358"/>
            <a:ext cx="1494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Dokumente:</a:t>
            </a:r>
          </a:p>
          <a:p>
            <a:r>
              <a:rPr lang="de-DE" dirty="0"/>
              <a:t>(als Vergleich)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70D93AF-D60B-49E6-9AAA-C1F6446AED4F}"/>
              </a:ext>
            </a:extLst>
          </p:cNvPr>
          <p:cNvGrpSpPr/>
          <p:nvPr/>
        </p:nvGrpSpPr>
        <p:grpSpPr>
          <a:xfrm>
            <a:off x="6549928" y="2325648"/>
            <a:ext cx="261664" cy="144000"/>
            <a:chOff x="6565113" y="2277918"/>
            <a:chExt cx="359339" cy="186544"/>
          </a:xfrm>
        </p:grpSpPr>
        <p:pic>
          <p:nvPicPr>
            <p:cNvPr id="1026" name="Picture 2" descr="Bildergebnis fÃ¼r letter">
              <a:extLst>
                <a:ext uri="{FF2B5EF4-FFF2-40B4-BE49-F238E27FC236}">
                  <a16:creationId xmlns:a16="http://schemas.microsoft.com/office/drawing/2014/main" id="{2A4E09A5-0664-4845-86AE-0FDE634049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113" y="2277918"/>
              <a:ext cx="72000" cy="9327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Bildergebnis fÃ¼r letter">
              <a:extLst>
                <a:ext uri="{FF2B5EF4-FFF2-40B4-BE49-F238E27FC236}">
                  <a16:creationId xmlns:a16="http://schemas.microsoft.com/office/drawing/2014/main" id="{3301C201-C388-41EC-89B1-AEE0DA7228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113" y="2277918"/>
              <a:ext cx="72000" cy="9327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Bildergebnis fÃ¼r letter">
              <a:extLst>
                <a:ext uri="{FF2B5EF4-FFF2-40B4-BE49-F238E27FC236}">
                  <a16:creationId xmlns:a16="http://schemas.microsoft.com/office/drawing/2014/main" id="{CE4DB312-F68C-466A-A9DC-59010C416E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113" y="2277918"/>
              <a:ext cx="72000" cy="9327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Bildergebnis fÃ¼r letter">
              <a:extLst>
                <a:ext uri="{FF2B5EF4-FFF2-40B4-BE49-F238E27FC236}">
                  <a16:creationId xmlns:a16="http://schemas.microsoft.com/office/drawing/2014/main" id="{AD604447-1A42-4BD0-B126-9584080CB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452" y="2277918"/>
              <a:ext cx="72000" cy="9327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Bildergebnis fÃ¼r letter">
              <a:extLst>
                <a:ext uri="{FF2B5EF4-FFF2-40B4-BE49-F238E27FC236}">
                  <a16:creationId xmlns:a16="http://schemas.microsoft.com/office/drawing/2014/main" id="{00EC42C1-F843-4A89-B50C-C699BE756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2452" y="2277918"/>
              <a:ext cx="72000" cy="9327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Bildergebnis fÃ¼r letter">
              <a:extLst>
                <a:ext uri="{FF2B5EF4-FFF2-40B4-BE49-F238E27FC236}">
                  <a16:creationId xmlns:a16="http://schemas.microsoft.com/office/drawing/2014/main" id="{7DDE89B4-FB8B-489E-B7CF-857883A146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113" y="2371190"/>
              <a:ext cx="72000" cy="9327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Bildergebnis fÃ¼r letter">
              <a:extLst>
                <a:ext uri="{FF2B5EF4-FFF2-40B4-BE49-F238E27FC236}">
                  <a16:creationId xmlns:a16="http://schemas.microsoft.com/office/drawing/2014/main" id="{A1D42161-C19C-44F3-ADA2-09BE8075C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113" y="2371190"/>
              <a:ext cx="72000" cy="9327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Bildergebnis fÃ¼r letter">
              <a:extLst>
                <a:ext uri="{FF2B5EF4-FFF2-40B4-BE49-F238E27FC236}">
                  <a16:creationId xmlns:a16="http://schemas.microsoft.com/office/drawing/2014/main" id="{75DA108C-30E8-41E9-B159-1075C37A7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113" y="2371190"/>
              <a:ext cx="72000" cy="9327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Bildergebnis fÃ¼r letter">
              <a:extLst>
                <a:ext uri="{FF2B5EF4-FFF2-40B4-BE49-F238E27FC236}">
                  <a16:creationId xmlns:a16="http://schemas.microsoft.com/office/drawing/2014/main" id="{8B529A82-4191-4E4F-8E98-A7CAF0B50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452" y="2371190"/>
              <a:ext cx="72000" cy="9327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Bildergebnis fÃ¼r letter">
              <a:extLst>
                <a:ext uri="{FF2B5EF4-FFF2-40B4-BE49-F238E27FC236}">
                  <a16:creationId xmlns:a16="http://schemas.microsoft.com/office/drawing/2014/main" id="{905B1A4F-EC09-452E-9AC5-C2B2CA9C4F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2452" y="2371190"/>
              <a:ext cx="72000" cy="9327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22D622A6-9371-4E81-B80D-FDF5519FD115}"/>
              </a:ext>
            </a:extLst>
          </p:cNvPr>
          <p:cNvSpPr txBox="1"/>
          <p:nvPr/>
        </p:nvSpPr>
        <p:spPr>
          <a:xfrm>
            <a:off x="7037877" y="2276707"/>
            <a:ext cx="16450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10 Briefe (je 100 KB = 1 MB)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8F90B53D-75FF-4A90-8858-4436F22A20A3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6871381" y="2399818"/>
            <a:ext cx="1664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4" descr="Flower, Nature, Flora, Petal, Summer, Daisy, Pink">
            <a:extLst>
              <a:ext uri="{FF2B5EF4-FFF2-40B4-BE49-F238E27FC236}">
                <a16:creationId xmlns:a16="http://schemas.microsoft.com/office/drawing/2014/main" id="{0A3542E0-73BC-43F6-8F10-A8C046866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1" y="857909"/>
            <a:ext cx="535480" cy="35754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Cat, Feline, Animal, Animals, Felines, Pet, Cats, Puppy">
            <a:extLst>
              <a:ext uri="{FF2B5EF4-FFF2-40B4-BE49-F238E27FC236}">
                <a16:creationId xmlns:a16="http://schemas.microsoft.com/office/drawing/2014/main" id="{6B34C02C-55D3-4A48-A93D-B587FB9A1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62490" y="1041889"/>
            <a:ext cx="1090909" cy="72295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37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66512C89-D852-49C5-AD42-BFE66642D863}"/>
              </a:ext>
            </a:extLst>
          </p:cNvPr>
          <p:cNvGrpSpPr/>
          <p:nvPr/>
        </p:nvGrpSpPr>
        <p:grpSpPr>
          <a:xfrm>
            <a:off x="0" y="0"/>
            <a:ext cx="10431089" cy="7552041"/>
            <a:chOff x="0" y="203096"/>
            <a:chExt cx="8409218" cy="6088220"/>
          </a:xfrm>
        </p:grpSpPr>
        <p:pic>
          <p:nvPicPr>
            <p:cNvPr id="16386" name="Picture 2" descr="Binary, 0, 1, Background, Communication, Computers">
              <a:extLst>
                <a:ext uri="{FF2B5EF4-FFF2-40B4-BE49-F238E27FC236}">
                  <a16:creationId xmlns:a16="http://schemas.microsoft.com/office/drawing/2014/main" id="{DF810FB9-5351-4D63-A709-4514C3F77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3096"/>
              <a:ext cx="4878893" cy="303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Binary, 0, 1, Background, Communication, Computers">
              <a:extLst>
                <a:ext uri="{FF2B5EF4-FFF2-40B4-BE49-F238E27FC236}">
                  <a16:creationId xmlns:a16="http://schemas.microsoft.com/office/drawing/2014/main" id="{C39299C3-0E62-4459-AA4E-FD8D4B3E88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43"/>
            <a:stretch/>
          </p:blipFill>
          <p:spPr bwMode="auto">
            <a:xfrm>
              <a:off x="4898541" y="203096"/>
              <a:ext cx="3510677" cy="303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" descr="Binary, 0, 1, Background, Communication, Computers">
              <a:extLst>
                <a:ext uri="{FF2B5EF4-FFF2-40B4-BE49-F238E27FC236}">
                  <a16:creationId xmlns:a16="http://schemas.microsoft.com/office/drawing/2014/main" id="{29632277-2F9E-402E-90C4-F5CE30895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254"/>
              <a:ext cx="4878893" cy="303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" descr="Binary, 0, 1, Background, Communication, Computers">
              <a:extLst>
                <a:ext uri="{FF2B5EF4-FFF2-40B4-BE49-F238E27FC236}">
                  <a16:creationId xmlns:a16="http://schemas.microsoft.com/office/drawing/2014/main" id="{45D8CAA5-4D7A-4B0B-A48A-3C88C6E823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43"/>
            <a:stretch/>
          </p:blipFill>
          <p:spPr bwMode="auto">
            <a:xfrm>
              <a:off x="4898539" y="3257254"/>
              <a:ext cx="3510677" cy="303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952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334D9AA-16D5-4B5B-B588-E3688181E7D4}"/>
              </a:ext>
            </a:extLst>
          </p:cNvPr>
          <p:cNvGrpSpPr/>
          <p:nvPr/>
        </p:nvGrpSpPr>
        <p:grpSpPr>
          <a:xfrm>
            <a:off x="440588" y="246703"/>
            <a:ext cx="9000000" cy="1080000"/>
            <a:chOff x="181721" y="124097"/>
            <a:chExt cx="6799668" cy="794431"/>
          </a:xfrm>
        </p:grpSpPr>
        <p:pic>
          <p:nvPicPr>
            <p:cNvPr id="7" name="Picture 6" descr="Bildergebnis fÃ¼r Big Buck Bunny">
              <a:extLst>
                <a:ext uri="{FF2B5EF4-FFF2-40B4-BE49-F238E27FC236}">
                  <a16:creationId xmlns:a16="http://schemas.microsoft.com/office/drawing/2014/main" id="{A85C5DCC-E8EC-43F9-9C8A-E55415B3CE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62773" y="127183"/>
              <a:ext cx="1399251" cy="785175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Bildergebnis fÃ¼r Big Buck Bunny">
              <a:extLst>
                <a:ext uri="{FF2B5EF4-FFF2-40B4-BE49-F238E27FC236}">
                  <a16:creationId xmlns:a16="http://schemas.microsoft.com/office/drawing/2014/main" id="{92E14D8D-5663-4AFD-BD35-6A945A989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665" y="124097"/>
              <a:ext cx="1406641" cy="791346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Bildergebnis fÃ¼r Big Buck Bunny">
              <a:extLst>
                <a:ext uri="{FF2B5EF4-FFF2-40B4-BE49-F238E27FC236}">
                  <a16:creationId xmlns:a16="http://schemas.microsoft.com/office/drawing/2014/main" id="{7F9AB1CD-59AE-4143-86F4-3561905F0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024" y="127182"/>
              <a:ext cx="1406641" cy="791346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Bildergebnis fÃ¼r Big Buck Bunny">
              <a:extLst>
                <a:ext uri="{FF2B5EF4-FFF2-40B4-BE49-F238E27FC236}">
                  <a16:creationId xmlns:a16="http://schemas.microsoft.com/office/drawing/2014/main" id="{B80603CF-0589-4A51-A6D9-EBCDD9F32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21" y="124097"/>
              <a:ext cx="1081053" cy="792773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Bildergebnis fÃ¼r Big Buck Bunny">
              <a:extLst>
                <a:ext uri="{FF2B5EF4-FFF2-40B4-BE49-F238E27FC236}">
                  <a16:creationId xmlns:a16="http://schemas.microsoft.com/office/drawing/2014/main" id="{F42B669D-3DA7-4692-93B2-A305C0F7F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306" y="126783"/>
              <a:ext cx="1506083" cy="783634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670469A-EDEB-47C4-A865-E8EB1F4B6FAC}"/>
              </a:ext>
            </a:extLst>
          </p:cNvPr>
          <p:cNvGrpSpPr/>
          <p:nvPr/>
        </p:nvGrpSpPr>
        <p:grpSpPr>
          <a:xfrm>
            <a:off x="441009" y="2695968"/>
            <a:ext cx="9720000" cy="4500000"/>
            <a:chOff x="357385" y="2449877"/>
            <a:chExt cx="9720000" cy="4582877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75341D60-277A-4851-8B83-2D308264B238}"/>
                </a:ext>
              </a:extLst>
            </p:cNvPr>
            <p:cNvGrpSpPr/>
            <p:nvPr/>
          </p:nvGrpSpPr>
          <p:grpSpPr>
            <a:xfrm>
              <a:off x="357385" y="2449877"/>
              <a:ext cx="9720000" cy="3600000"/>
              <a:chOff x="357385" y="2868166"/>
              <a:chExt cx="9814492" cy="3251470"/>
            </a:xfrm>
          </p:grpSpPr>
          <p:pic>
            <p:nvPicPr>
              <p:cNvPr id="1026" name="Picture 2" descr="http://www.valkaama.com/_img/page_movie_current.jpg">
                <a:extLst>
                  <a:ext uri="{FF2B5EF4-FFF2-40B4-BE49-F238E27FC236}">
                    <a16:creationId xmlns:a16="http://schemas.microsoft.com/office/drawing/2014/main" id="{D2BD8AE0-C381-4579-A49F-4B5D0429B1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7164" y="2868166"/>
                <a:ext cx="5761919" cy="1081957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://www.valkaama.com/media/stills/valkaama_03a.jpg">
                <a:extLst>
                  <a:ext uri="{FF2B5EF4-FFF2-40B4-BE49-F238E27FC236}">
                    <a16:creationId xmlns:a16="http://schemas.microsoft.com/office/drawing/2014/main" id="{135BFE08-2E42-4170-A897-A1F43C9D9D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249083" y="2868166"/>
                <a:ext cx="1922793" cy="1101455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http://www.valkaama.com/media/stills/valkaama_04a.jpg">
                <a:extLst>
                  <a:ext uri="{FF2B5EF4-FFF2-40B4-BE49-F238E27FC236}">
                    <a16:creationId xmlns:a16="http://schemas.microsoft.com/office/drawing/2014/main" id="{1110AA27-EF53-4EEC-AF3D-9513CF2009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7164" y="5027998"/>
                <a:ext cx="1940465" cy="1091512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http://www.valkaama.com/media/stills/valkaama_13a.jpg">
                <a:extLst>
                  <a:ext uri="{FF2B5EF4-FFF2-40B4-BE49-F238E27FC236}">
                    <a16:creationId xmlns:a16="http://schemas.microsoft.com/office/drawing/2014/main" id="{11E5FACC-5C1A-4AFF-BBAA-FD3395E196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8300" y="3944743"/>
                <a:ext cx="1947243" cy="1081571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http://www.valkaama.com/media/stills/valkaama_14a.jpg">
                <a:extLst>
                  <a:ext uri="{FF2B5EF4-FFF2-40B4-BE49-F238E27FC236}">
                    <a16:creationId xmlns:a16="http://schemas.microsoft.com/office/drawing/2014/main" id="{34A29C8D-3FDC-48CF-97A0-271406375F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9958" y="3950123"/>
                <a:ext cx="1898341" cy="1081571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http://www.valkaama.com/media/stills/valkaama_15a.jpg">
                <a:extLst>
                  <a:ext uri="{FF2B5EF4-FFF2-40B4-BE49-F238E27FC236}">
                    <a16:creationId xmlns:a16="http://schemas.microsoft.com/office/drawing/2014/main" id="{46B68649-3086-421D-80F2-C9EF0B6B29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3484" y="5027997"/>
                <a:ext cx="1919265" cy="1091512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 descr="http://www.valkaama.com/media/stills/valkaama_17a.jpg">
                <a:extLst>
                  <a:ext uri="{FF2B5EF4-FFF2-40B4-BE49-F238E27FC236}">
                    <a16:creationId xmlns:a16="http://schemas.microsoft.com/office/drawing/2014/main" id="{75D22BC1-1BFC-4B39-A710-658C21AD12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9083" y="3939088"/>
                <a:ext cx="1922793" cy="1081571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http://www.valkaama.com/media/stills/valkaama_12a.jpg">
                <a:extLst>
                  <a:ext uri="{FF2B5EF4-FFF2-40B4-BE49-F238E27FC236}">
                    <a16:creationId xmlns:a16="http://schemas.microsoft.com/office/drawing/2014/main" id="{384511A2-6E24-4F2E-93E8-F538806AA6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7165" y="3950123"/>
                <a:ext cx="1898424" cy="1067863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1A0D01D1-FDAD-4BFB-9078-0B4A0AF28EF8}"/>
                  </a:ext>
                </a:extLst>
              </p:cNvPr>
              <p:cNvGrpSpPr/>
              <p:nvPr/>
            </p:nvGrpSpPr>
            <p:grpSpPr>
              <a:xfrm>
                <a:off x="357385" y="2868166"/>
                <a:ext cx="2166495" cy="3248379"/>
                <a:chOff x="1788259" y="3849558"/>
                <a:chExt cx="2207251" cy="3309487"/>
              </a:xfrm>
            </p:grpSpPr>
            <p:pic>
              <p:nvPicPr>
                <p:cNvPr id="1044" name="Picture 20" descr="http://www.valkaama.com/media/movie/Valkaama_Poster_Small.jpg">
                  <a:extLst>
                    <a:ext uri="{FF2B5EF4-FFF2-40B4-BE49-F238E27FC236}">
                      <a16:creationId xmlns:a16="http://schemas.microsoft.com/office/drawing/2014/main" id="{86CBAF7C-63AD-4789-8DA3-7B38454246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8259" y="3849558"/>
                  <a:ext cx="2207251" cy="3309487"/>
                </a:xfrm>
                <a:prstGeom prst="rect">
                  <a:avLst/>
                </a:prstGeom>
                <a:noFill/>
                <a:ln w="28575">
                  <a:solidFill>
                    <a:schemeClr val="accent5">
                      <a:lumMod val="50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187C439C-B84B-428A-A7C9-7B0E9473C4CD}"/>
                    </a:ext>
                  </a:extLst>
                </p:cNvPr>
                <p:cNvSpPr txBox="1"/>
                <p:nvPr/>
              </p:nvSpPr>
              <p:spPr>
                <a:xfrm>
                  <a:off x="1953093" y="6252052"/>
                  <a:ext cx="1830950" cy="261610"/>
                </a:xfrm>
                <a:prstGeom prst="rect">
                  <a:avLst/>
                </a:prstGeom>
                <a:noFill/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100" b="1" dirty="0">
                      <a:solidFill>
                        <a:schemeClr val="bg1"/>
                      </a:solidFill>
                    </a:rPr>
                    <a:t>Creative Common BY-SA 3.0</a:t>
                  </a:r>
                </a:p>
              </p:txBody>
            </p:sp>
          </p:grpSp>
          <p:pic>
            <p:nvPicPr>
              <p:cNvPr id="1046" name="Picture 22" descr="http://www.valkaama.com/media/stills/valkaama_08a.jpg">
                <a:extLst>
                  <a:ext uri="{FF2B5EF4-FFF2-40B4-BE49-F238E27FC236}">
                    <a16:creationId xmlns:a16="http://schemas.microsoft.com/office/drawing/2014/main" id="{D588246E-863D-4AA7-A84F-91A682C2D4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2749" y="5021045"/>
                <a:ext cx="1953051" cy="1098591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8" name="Picture 24" descr="http://www.valkaama.com/media/stills/valkaama_01a.jpg">
                <a:extLst>
                  <a:ext uri="{FF2B5EF4-FFF2-40B4-BE49-F238E27FC236}">
                    <a16:creationId xmlns:a16="http://schemas.microsoft.com/office/drawing/2014/main" id="{189E8BBE-DC48-482A-B47E-A07FA515A8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258783" y="5017986"/>
                <a:ext cx="1913094" cy="1101634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0CDAAACC-95AF-4D86-A0FD-E0D3EE6C9BF3}"/>
                </a:ext>
              </a:extLst>
            </p:cNvPr>
            <p:cNvGrpSpPr/>
            <p:nvPr/>
          </p:nvGrpSpPr>
          <p:grpSpPr>
            <a:xfrm>
              <a:off x="2470652" y="6043236"/>
              <a:ext cx="7606440" cy="989518"/>
              <a:chOff x="1771123" y="6043236"/>
              <a:chExt cx="8301976" cy="1080000"/>
            </a:xfrm>
          </p:grpSpPr>
          <p:pic>
            <p:nvPicPr>
              <p:cNvPr id="17" name="Grafik 16">
                <a:extLst>
                  <a:ext uri="{FF2B5EF4-FFF2-40B4-BE49-F238E27FC236}">
                    <a16:creationId xmlns:a16="http://schemas.microsoft.com/office/drawing/2014/main" id="{8D29D6E8-95E9-4175-A5B4-A0D76130BD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1123" y="6043236"/>
                <a:ext cx="2081454" cy="1080000"/>
              </a:xfrm>
              <a:prstGeom prst="rect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</p:pic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1F6F0B48-9369-464C-AA3C-0F951E97D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52577" y="6043236"/>
                <a:ext cx="2074596" cy="1080000"/>
              </a:xfrm>
              <a:prstGeom prst="rect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</p:pic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4C70265D-35F0-427C-9EA5-FF6867F147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27173" y="6043236"/>
                <a:ext cx="2071330" cy="1080000"/>
              </a:xfrm>
              <a:prstGeom prst="rect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</p:pic>
          <p:pic>
            <p:nvPicPr>
              <p:cNvPr id="20" name="Grafik 19">
                <a:extLst>
                  <a:ext uri="{FF2B5EF4-FFF2-40B4-BE49-F238E27FC236}">
                    <a16:creationId xmlns:a16="http://schemas.microsoft.com/office/drawing/2014/main" id="{452C5EAC-5314-4533-8713-1273CC61C3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93165" y="6043236"/>
                <a:ext cx="2079934" cy="1080000"/>
              </a:xfrm>
              <a:prstGeom prst="rect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</a:ln>
            </p:spPr>
          </p:pic>
        </p:grp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1D3FB823-D6FA-4A3D-8028-8447C84AFE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9255" y="6039953"/>
              <a:ext cx="2146463" cy="992800"/>
            </a:xfrm>
            <a:prstGeom prst="rect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</p:pic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AFC0C74A-C43B-4592-8E62-7C452FF20353}"/>
              </a:ext>
            </a:extLst>
          </p:cNvPr>
          <p:cNvGrpSpPr/>
          <p:nvPr/>
        </p:nvGrpSpPr>
        <p:grpSpPr>
          <a:xfrm>
            <a:off x="440588" y="1531695"/>
            <a:ext cx="6840000" cy="900000"/>
            <a:chOff x="326231" y="3026524"/>
            <a:chExt cx="9995105" cy="1080000"/>
          </a:xfrm>
        </p:grpSpPr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0AC5E7F-28D9-49F2-92DB-F0AEBB448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231" y="3026524"/>
              <a:ext cx="2079670" cy="1080000"/>
            </a:xfrm>
            <a:prstGeom prst="rect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BFF09DAB-5F6F-4DE5-A776-0289E2893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2330" y="3026524"/>
              <a:ext cx="2081454" cy="1080000"/>
            </a:xfrm>
            <a:prstGeom prst="rect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81369243-B936-49CA-8224-39A342EF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6414" y="3026524"/>
              <a:ext cx="2072960" cy="1080000"/>
            </a:xfrm>
            <a:prstGeom prst="rect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2437024A-FDF4-4B93-8219-1478A3B7A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7659" y="3026524"/>
              <a:ext cx="2079802" cy="1080000"/>
            </a:xfrm>
            <a:prstGeom prst="rect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127D852F-A133-442A-A5D0-A2D63097D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1534" y="3026524"/>
              <a:ext cx="2079802" cy="1080000"/>
            </a:xfrm>
            <a:prstGeom prst="rect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75189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66512C89-D852-49C5-AD42-BFE66642D863}"/>
              </a:ext>
            </a:extLst>
          </p:cNvPr>
          <p:cNvGrpSpPr/>
          <p:nvPr/>
        </p:nvGrpSpPr>
        <p:grpSpPr>
          <a:xfrm>
            <a:off x="0" y="0"/>
            <a:ext cx="10431089" cy="7552041"/>
            <a:chOff x="0" y="203096"/>
            <a:chExt cx="8409218" cy="6088220"/>
          </a:xfrm>
        </p:grpSpPr>
        <p:pic>
          <p:nvPicPr>
            <p:cNvPr id="16386" name="Picture 2" descr="Binary, 0, 1, Background, Communication, Computers">
              <a:extLst>
                <a:ext uri="{FF2B5EF4-FFF2-40B4-BE49-F238E27FC236}">
                  <a16:creationId xmlns:a16="http://schemas.microsoft.com/office/drawing/2014/main" id="{DF810FB9-5351-4D63-A709-4514C3F77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3096"/>
              <a:ext cx="4878893" cy="303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Binary, 0, 1, Background, Communication, Computers">
              <a:extLst>
                <a:ext uri="{FF2B5EF4-FFF2-40B4-BE49-F238E27FC236}">
                  <a16:creationId xmlns:a16="http://schemas.microsoft.com/office/drawing/2014/main" id="{C39299C3-0E62-4459-AA4E-FD8D4B3E88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43"/>
            <a:stretch/>
          </p:blipFill>
          <p:spPr bwMode="auto">
            <a:xfrm>
              <a:off x="4898541" y="203096"/>
              <a:ext cx="3510677" cy="303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" descr="Binary, 0, 1, Background, Communication, Computers">
              <a:extLst>
                <a:ext uri="{FF2B5EF4-FFF2-40B4-BE49-F238E27FC236}">
                  <a16:creationId xmlns:a16="http://schemas.microsoft.com/office/drawing/2014/main" id="{29632277-2F9E-402E-90C4-F5CE30895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254"/>
              <a:ext cx="4878893" cy="303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" descr="Binary, 0, 1, Background, Communication, Computers">
              <a:extLst>
                <a:ext uri="{FF2B5EF4-FFF2-40B4-BE49-F238E27FC236}">
                  <a16:creationId xmlns:a16="http://schemas.microsoft.com/office/drawing/2014/main" id="{45D8CAA5-4D7A-4B0B-A48A-3C88C6E823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43"/>
            <a:stretch/>
          </p:blipFill>
          <p:spPr bwMode="auto">
            <a:xfrm>
              <a:off x="4898539" y="3257254"/>
              <a:ext cx="3510677" cy="303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402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AD79EF8-4818-4626-AE3F-FF78182B1FE9}"/>
              </a:ext>
            </a:extLst>
          </p:cNvPr>
          <p:cNvGrpSpPr/>
          <p:nvPr/>
        </p:nvGrpSpPr>
        <p:grpSpPr>
          <a:xfrm>
            <a:off x="375888" y="2722799"/>
            <a:ext cx="4570872" cy="4499999"/>
            <a:chOff x="672450" y="1849496"/>
            <a:chExt cx="4570872" cy="4499999"/>
          </a:xfrm>
        </p:grpSpPr>
        <p:pic>
          <p:nvPicPr>
            <p:cNvPr id="35" name="Picture 2" descr="https://service.randomhouse.de/content/edition/covervoila_hires/Rowling_JKStein_Weisen_FvM_neu_DL_181675.jpg">
              <a:extLst>
                <a:ext uri="{FF2B5EF4-FFF2-40B4-BE49-F238E27FC236}">
                  <a16:creationId xmlns:a16="http://schemas.microsoft.com/office/drawing/2014/main" id="{3D6CEE36-42A3-47C2-92FD-56DEA9F24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50" y="1849496"/>
              <a:ext cx="4570872" cy="4499999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D72627C3-BF7F-451C-AE3F-CDD14F24E86F}"/>
                </a:ext>
              </a:extLst>
            </p:cNvPr>
            <p:cNvSpPr txBox="1"/>
            <p:nvPr/>
          </p:nvSpPr>
          <p:spPr>
            <a:xfrm>
              <a:off x="887039" y="5074941"/>
              <a:ext cx="414169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Hörbuch gelesen von Felix von Manteuffel</a:t>
              </a:r>
            </a:p>
          </p:txBody>
        </p:sp>
      </p:grpSp>
      <p:pic>
        <p:nvPicPr>
          <p:cNvPr id="18436" name="Picture 4" descr="Bildergebnis fÃ¼r lady gaga album">
            <a:extLst>
              <a:ext uri="{FF2B5EF4-FFF2-40B4-BE49-F238E27FC236}">
                <a16:creationId xmlns:a16="http://schemas.microsoft.com/office/drawing/2014/main" id="{D160CB19-2820-432F-B308-A3D9B09AB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70" y="5350798"/>
            <a:ext cx="1872000" cy="18720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[âIMG]">
            <a:extLst>
              <a:ext uri="{FF2B5EF4-FFF2-40B4-BE49-F238E27FC236}">
                <a16:creationId xmlns:a16="http://schemas.microsoft.com/office/drawing/2014/main" id="{E64A2A5E-8583-44E4-8088-103F05263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65" y="4270798"/>
            <a:ext cx="2952000" cy="29520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Fotogalerie">
            <a:extLst>
              <a:ext uri="{FF2B5EF4-FFF2-40B4-BE49-F238E27FC236}">
                <a16:creationId xmlns:a16="http://schemas.microsoft.com/office/drawing/2014/main" id="{AEA0377D-337F-4694-9BF0-529008AFA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70" y="4270798"/>
            <a:ext cx="978176" cy="9720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No Roots">
            <a:extLst>
              <a:ext uri="{FF2B5EF4-FFF2-40B4-BE49-F238E27FC236}">
                <a16:creationId xmlns:a16="http://schemas.microsoft.com/office/drawing/2014/main" id="{0059C5AC-E3CD-47AC-889F-BABD226CD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6"/>
          <a:stretch/>
        </p:blipFill>
        <p:spPr bwMode="auto">
          <a:xfrm>
            <a:off x="9435516" y="4270798"/>
            <a:ext cx="701654" cy="7200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lash Royal on Android">
            <a:extLst>
              <a:ext uri="{FF2B5EF4-FFF2-40B4-BE49-F238E27FC236}">
                <a16:creationId xmlns:a16="http://schemas.microsoft.com/office/drawing/2014/main" id="{66C455C7-386F-41B4-A113-E4A927E3B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479" y="421283"/>
            <a:ext cx="3017487" cy="1584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</p:pic>
      <p:pic>
        <p:nvPicPr>
          <p:cNvPr id="41" name="Picture 22" descr="Bildergebnis fÃ¼r Angry Birds 2">
            <a:extLst>
              <a:ext uri="{FF2B5EF4-FFF2-40B4-BE49-F238E27FC236}">
                <a16:creationId xmlns:a16="http://schemas.microsoft.com/office/drawing/2014/main" id="{510C1707-459D-4B26-91EF-FB490216E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167170" y="1020876"/>
            <a:ext cx="3564000" cy="2376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</p:pic>
      <p:pic>
        <p:nvPicPr>
          <p:cNvPr id="42" name="Picture 2" descr="Bildergebnis fÃ¼r minecraft">
            <a:extLst>
              <a:ext uri="{FF2B5EF4-FFF2-40B4-BE49-F238E27FC236}">
                <a16:creationId xmlns:a16="http://schemas.microsoft.com/office/drawing/2014/main" id="{BC525DAF-06FC-47CF-9505-3ADDF9284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9811" y="421283"/>
            <a:ext cx="1983464" cy="1116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</p:pic>
      <p:pic>
        <p:nvPicPr>
          <p:cNvPr id="43" name="Picture 10" descr="Bildergebnis fÃ¼r candy crush">
            <a:extLst>
              <a:ext uri="{FF2B5EF4-FFF2-40B4-BE49-F238E27FC236}">
                <a16:creationId xmlns:a16="http://schemas.microsoft.com/office/drawing/2014/main" id="{66B2B259-3B95-4D7D-817A-8F2D2B3EA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9965" y="2406876"/>
            <a:ext cx="2376001" cy="1584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ED09D102-AE53-421A-A5BF-0010A764ADD8}"/>
              </a:ext>
            </a:extLst>
          </p:cNvPr>
          <p:cNvSpPr txBox="1"/>
          <p:nvPr/>
        </p:nvSpPr>
        <p:spPr>
          <a:xfrm>
            <a:off x="302230" y="336877"/>
            <a:ext cx="8883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Spiele: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Audios:</a:t>
            </a:r>
          </a:p>
        </p:txBody>
      </p:sp>
    </p:spTree>
    <p:extLst>
      <p:ext uri="{BB962C8B-B14F-4D97-AF65-F5344CB8AC3E}">
        <p14:creationId xmlns:p14="http://schemas.microsoft.com/office/powerpoint/2010/main" val="29888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66512C89-D852-49C5-AD42-BFE66642D863}"/>
              </a:ext>
            </a:extLst>
          </p:cNvPr>
          <p:cNvGrpSpPr/>
          <p:nvPr/>
        </p:nvGrpSpPr>
        <p:grpSpPr>
          <a:xfrm>
            <a:off x="0" y="0"/>
            <a:ext cx="10431089" cy="7552041"/>
            <a:chOff x="0" y="203096"/>
            <a:chExt cx="8409218" cy="6088220"/>
          </a:xfrm>
        </p:grpSpPr>
        <p:pic>
          <p:nvPicPr>
            <p:cNvPr id="16386" name="Picture 2" descr="Binary, 0, 1, Background, Communication, Computers">
              <a:extLst>
                <a:ext uri="{FF2B5EF4-FFF2-40B4-BE49-F238E27FC236}">
                  <a16:creationId xmlns:a16="http://schemas.microsoft.com/office/drawing/2014/main" id="{DF810FB9-5351-4D63-A709-4514C3F77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3096"/>
              <a:ext cx="4878893" cy="303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Binary, 0, 1, Background, Communication, Computers">
              <a:extLst>
                <a:ext uri="{FF2B5EF4-FFF2-40B4-BE49-F238E27FC236}">
                  <a16:creationId xmlns:a16="http://schemas.microsoft.com/office/drawing/2014/main" id="{C39299C3-0E62-4459-AA4E-FD8D4B3E88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43"/>
            <a:stretch/>
          </p:blipFill>
          <p:spPr bwMode="auto">
            <a:xfrm>
              <a:off x="4898541" y="203096"/>
              <a:ext cx="3510677" cy="303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" descr="Binary, 0, 1, Background, Communication, Computers">
              <a:extLst>
                <a:ext uri="{FF2B5EF4-FFF2-40B4-BE49-F238E27FC236}">
                  <a16:creationId xmlns:a16="http://schemas.microsoft.com/office/drawing/2014/main" id="{29632277-2F9E-402E-90C4-F5CE30895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254"/>
              <a:ext cx="4878893" cy="303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" descr="Binary, 0, 1, Background, Communication, Computers">
              <a:extLst>
                <a:ext uri="{FF2B5EF4-FFF2-40B4-BE49-F238E27FC236}">
                  <a16:creationId xmlns:a16="http://schemas.microsoft.com/office/drawing/2014/main" id="{45D8CAA5-4D7A-4B0B-A48A-3C88C6E823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43"/>
            <a:stretch/>
          </p:blipFill>
          <p:spPr bwMode="auto">
            <a:xfrm>
              <a:off x="4898539" y="3257254"/>
              <a:ext cx="3510677" cy="303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144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Bildergebnis fÃ¼r hearthstone deutsch">
            <a:extLst>
              <a:ext uri="{FF2B5EF4-FFF2-40B4-BE49-F238E27FC236}">
                <a16:creationId xmlns:a16="http://schemas.microsoft.com/office/drawing/2014/main" id="{D58C1066-338E-4EB0-B291-381A60587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31" y="269837"/>
            <a:ext cx="9744338" cy="702000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490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521</Words>
  <Application>Microsoft Office PowerPoint</Application>
  <PresentationFormat>Benutzerdefiniert</PresentationFormat>
  <Paragraphs>121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Druckvorlage Smartphone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Hielscher</dc:creator>
  <cp:lastModifiedBy>Michael Hielscher</cp:lastModifiedBy>
  <cp:revision>72</cp:revision>
  <cp:lastPrinted>2018-04-22T09:55:05Z</cp:lastPrinted>
  <dcterms:created xsi:type="dcterms:W3CDTF">2018-04-18T09:43:47Z</dcterms:created>
  <dcterms:modified xsi:type="dcterms:W3CDTF">2018-04-26T08:11:23Z</dcterms:modified>
</cp:coreProperties>
</file>